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9" r:id="rId3"/>
    <p:sldId id="291" r:id="rId4"/>
    <p:sldId id="257" r:id="rId5"/>
    <p:sldId id="271" r:id="rId6"/>
    <p:sldId id="272" r:id="rId7"/>
    <p:sldId id="273" r:id="rId8"/>
    <p:sldId id="292" r:id="rId9"/>
    <p:sldId id="277" r:id="rId10"/>
    <p:sldId id="280" r:id="rId11"/>
    <p:sldId id="281" r:id="rId12"/>
    <p:sldId id="282" r:id="rId13"/>
    <p:sldId id="278" r:id="rId14"/>
    <p:sldId id="279" r:id="rId15"/>
    <p:sldId id="293" r:id="rId16"/>
    <p:sldId id="258" r:id="rId17"/>
    <p:sldId id="295" r:id="rId18"/>
    <p:sldId id="283" r:id="rId19"/>
    <p:sldId id="276" r:id="rId20"/>
    <p:sldId id="294" r:id="rId21"/>
    <p:sldId id="288" r:id="rId22"/>
    <p:sldId id="269" r:id="rId23"/>
    <p:sldId id="270" r:id="rId24"/>
    <p:sldId id="286" r:id="rId25"/>
    <p:sldId id="287" r:id="rId26"/>
    <p:sldId id="268" r:id="rId27"/>
    <p:sldId id="289" r:id="rId28"/>
    <p:sldId id="261" r:id="rId29"/>
    <p:sldId id="290" r:id="rId3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Mørkt layou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20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4FD8A-EF9A-4D2F-9EE7-9ABB571D2F22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89A23-CEDD-48EB-9D4D-74C33C82BFE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67139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Designing Games</a:t>
            </a:r>
            <a:b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Guide to Engineering Experiences</a:t>
            </a:r>
            <a:r>
              <a:rPr lang="en-US" dirty="0"/>
              <a:t> (40-44)</a:t>
            </a:r>
            <a:br>
              <a:rPr lang="en-US" dirty="0"/>
            </a:br>
            <a:endParaRPr lang="en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200D0-F5A9-490C-9FF7-06049B693E7E}" type="slidenum">
              <a:rPr lang="en-DK" smtClean="0"/>
              <a:t>21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24803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78B03F-D1E8-4365-8432-37602223B0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A2474456-C3B0-4A66-A76D-630047664F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615FFE5C-3014-4553-BBB4-EAF92EBA6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135A67C-E4EB-4920-97A7-74D826DFE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D3AF0428-AF93-4E89-9FAA-A4B3A5498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310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5A757-170B-4673-A2F1-60C5F559E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26AE112C-6984-4787-844A-CE08591A06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DC360A4-F101-48BA-931A-C841EC429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C42FBBB1-021C-416B-8467-BED75F453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58305E5-D17D-4AF7-9B31-5EC62560A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054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7B5896B8-510B-4141-8934-FD09D56B89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93FB0E66-1669-45DA-82B0-1DD24BBA2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3AA8ABD-8B5B-4A4A-9620-D5E19C87D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DEACF55-56EB-41C8-A826-8CF34154E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D192135-D34D-49D7-A6C8-21EF9C88A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2394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E75747-1DF8-4430-8B50-563515448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34C77C1-AEAE-4C1E-ACC3-99A062DE1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4B541B13-AF47-4BE1-8BD1-212EB2AC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7162515-7415-4F97-A3D4-739704258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5A7E6E5-C1DF-42E0-B3C2-9D46BB2B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12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B0A54-281F-43FE-8155-68CC0E8E6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79ACC768-F6F9-45AB-A8E8-948273290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CA3B853F-98E2-4A22-BABB-568385F70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112CC84-6BC3-4677-AD9E-E8987863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13FF8A71-8441-4964-9331-DC6B74994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908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4642BA-A922-4F9B-B00D-95F301558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13369A1-15F4-442D-802E-37BF4E87AB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8CE202C-855C-41FA-B87C-7834BE09D6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B0DD7799-DE92-4E48-B36F-8B3CF53D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876A755-EFA4-4D5E-A36E-085EDDD30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5F69636-7D92-4366-B3A4-F991CEE69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94282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A54F0-406C-4C8A-9684-B9D5BB221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53D07E58-3296-4CE1-ADEA-34A26B2A69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50FEDAB-28D7-4BBD-9434-0EF347162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F6BE4D7E-D254-486D-BB73-0225A21BB7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C1B98FE2-9190-4F72-9B65-4F8374AFD7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EFDA18E0-7E81-4E4A-95E0-3A932530F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E48757B8-5B13-43E3-8C82-963457EA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453704F5-0FDD-49C0-8769-77919040F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42728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F54558-1549-464C-A804-559ACE0AD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7F9106BB-3E63-4004-9517-68722CA11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9B248BBE-FF67-45D6-B090-A498F5267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CBC3631B-7617-4D84-8B9D-2649270C8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84788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CA9DB372-BA29-4C4A-BA9D-E1A768E67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0EDFFB22-1CC2-48B2-A72C-0D48F148F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BB11B4C3-49F5-4A03-A2A1-AA0E7D2B4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0858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1F51D5-6EE8-4948-A835-6566065B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C450C46-A9AD-46AF-B5CA-77C1E1B67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C7B8946B-E769-45EE-8223-303C312D22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167FB060-6229-49F5-8201-000FBB677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B7F858C9-D145-4D6A-800C-7F978A8E0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297A07CE-B2C5-43E4-8F8D-4A174A98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4926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8948D9-EF4B-41EB-B461-31352BE50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F002D262-4E69-4769-BFF8-4A1DCAAD30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1BC7683D-848E-4EF2-B5BC-87BDCEFE8E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6DFFA355-C2B3-4AE0-AC73-D19DD46B7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E8733FD2-E296-42B5-A6B7-F5B15FA0A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7AB35F5D-B7F7-478E-AC6E-206529E01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210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1531767A-A162-43DE-B04B-9D38F7B02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F2AF1FEB-B619-46FE-AFDA-DFE078692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02A5047-51CA-4B39-BD54-DCB6BD092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B2693-7F0B-47E8-95D9-F869D847F767}" type="datetimeFigureOut">
              <a:rPr lang="da-DK" smtClean="0"/>
              <a:t>01-11-2020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67AA99A0-4D7B-4BE2-BF32-2FCA16F3E1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236477D-F810-451D-A214-10B001CA31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DBD18-57DC-4D5D-8F0E-79D9D1F7E9D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2584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mplypsychology.org/maslow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CAF88F-2263-47AA-9E65-C510E75460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Computerspilteori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D5EDB667-C4DD-4CD9-8298-4305FF7287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Underholdning</a:t>
            </a:r>
          </a:p>
        </p:txBody>
      </p:sp>
    </p:spTree>
    <p:extLst>
      <p:ext uri="{BB962C8B-B14F-4D97-AF65-F5344CB8AC3E}">
        <p14:creationId xmlns:p14="http://schemas.microsoft.com/office/powerpoint/2010/main" val="1680723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B5919A-4994-4AE6-9CC4-EF75718D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Escapisme</a:t>
            </a:r>
            <a:r>
              <a:rPr lang="da-DK" dirty="0"/>
              <a:t> 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397693EC-434E-43DB-A9F4-D9A6B18986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Opleve situationer som vi ikke kan opleve i virkeligheden</a:t>
            </a:r>
          </a:p>
          <a:p>
            <a:r>
              <a:rPr lang="da-DK" dirty="0"/>
              <a:t>At lege med situationer i sikkerhed</a:t>
            </a:r>
          </a:p>
          <a:p>
            <a:r>
              <a:rPr lang="da-DK" dirty="0"/>
              <a:t>Glemme alt om opvasken</a:t>
            </a:r>
          </a:p>
          <a:p>
            <a:endParaRPr lang="da-DK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D625FB40-295E-41C4-9EEB-E7CAD7A561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følelsesmæssig</a:t>
            </a:r>
            <a:r>
              <a:rPr lang="en-US" dirty="0"/>
              <a:t> </a:t>
            </a:r>
            <a:r>
              <a:rPr lang="en-US" dirty="0" err="1"/>
              <a:t>oplevelse</a:t>
            </a:r>
            <a:r>
              <a:rPr lang="en-US" dirty="0"/>
              <a:t> </a:t>
            </a:r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lov</a:t>
            </a:r>
            <a:r>
              <a:rPr lang="en-US" dirty="0"/>
              <a:t> at </a:t>
            </a:r>
            <a:r>
              <a:rPr lang="en-US" dirty="0" err="1"/>
              <a:t>fantasere</a:t>
            </a:r>
            <a:endParaRPr lang="en-US" dirty="0"/>
          </a:p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verden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forstå</a:t>
            </a:r>
            <a:r>
              <a:rPr lang="en-US" dirty="0"/>
              <a:t> </a:t>
            </a:r>
            <a:r>
              <a:rPr lang="en-US" dirty="0" err="1"/>
              <a:t>rammerne</a:t>
            </a:r>
            <a:r>
              <a:rPr lang="en-US" dirty="0"/>
              <a:t> for </a:t>
            </a:r>
            <a:r>
              <a:rPr lang="en-US" dirty="0" err="1"/>
              <a:t>spillet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blive</a:t>
            </a:r>
            <a:r>
              <a:rPr lang="en-US" dirty="0"/>
              <a:t> immersed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758027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1B2CB-E79B-4B68-B2CD-1F224DC0F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En struktureret oplevelse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FAF19A0E-1F4E-41DD-A788-8F3227434F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En oplevelse uden usikkerhed</a:t>
            </a:r>
          </a:p>
          <a:p>
            <a:r>
              <a:rPr lang="da-DK" dirty="0"/>
              <a:t>Begrænsede valgmuligheder </a:t>
            </a:r>
          </a:p>
          <a:p>
            <a:r>
              <a:rPr lang="da-DK" dirty="0"/>
              <a:t>Støtte til at lærer </a:t>
            </a:r>
          </a:p>
          <a:p>
            <a:r>
              <a:rPr lang="da-DK" dirty="0"/>
              <a:t>En verden hvor vi forstår alt det vigtige </a:t>
            </a:r>
          </a:p>
          <a:p>
            <a:endParaRPr lang="da-DK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23C22B60-CC74-4127-B32C-8CFA79CDF89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verden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forstå</a:t>
            </a:r>
            <a:r>
              <a:rPr lang="en-US" dirty="0"/>
              <a:t> </a:t>
            </a:r>
            <a:r>
              <a:rPr lang="en-US" dirty="0" err="1"/>
              <a:t>rammerne</a:t>
            </a:r>
            <a:r>
              <a:rPr lang="en-US" dirty="0"/>
              <a:t> for </a:t>
            </a:r>
            <a:r>
              <a:rPr lang="en-US" dirty="0" err="1"/>
              <a:t>spillet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rimlige</a:t>
            </a:r>
            <a:r>
              <a:rPr lang="en-US" dirty="0"/>
              <a:t> </a:t>
            </a:r>
            <a:r>
              <a:rPr lang="en-US" dirty="0" err="1"/>
              <a:t>løsninger</a:t>
            </a:r>
            <a:r>
              <a:rPr lang="en-US" dirty="0"/>
              <a:t> </a:t>
            </a:r>
            <a:r>
              <a:rPr lang="en-US" dirty="0" err="1"/>
              <a:t>fungere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blive</a:t>
            </a:r>
            <a:r>
              <a:rPr lang="en-US" dirty="0"/>
              <a:t> </a:t>
            </a:r>
            <a:r>
              <a:rPr lang="en-US" dirty="0" err="1"/>
              <a:t>vejledt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løse</a:t>
            </a:r>
            <a:r>
              <a:rPr lang="en-US" dirty="0"/>
              <a:t> </a:t>
            </a:r>
            <a:r>
              <a:rPr lang="en-US" dirty="0" err="1"/>
              <a:t>opgaver</a:t>
            </a:r>
            <a:r>
              <a:rPr lang="en-US" dirty="0"/>
              <a:t> over </a:t>
            </a:r>
            <a:r>
              <a:rPr lang="en-US" dirty="0" err="1"/>
              <a:t>flere</a:t>
            </a:r>
            <a:r>
              <a:rPr lang="en-US" dirty="0"/>
              <a:t> </a:t>
            </a:r>
            <a:r>
              <a:rPr lang="en-US" dirty="0" err="1"/>
              <a:t>skridt</a:t>
            </a:r>
            <a:endParaRPr lang="en-US" dirty="0"/>
          </a:p>
          <a:p>
            <a:r>
              <a:rPr lang="en-US" dirty="0" err="1"/>
              <a:t>Ikke</a:t>
            </a:r>
            <a:r>
              <a:rPr lang="en-US" dirty="0"/>
              <a:t> at side </a:t>
            </a:r>
            <a:r>
              <a:rPr lang="en-US" dirty="0" err="1"/>
              <a:t>hjælpeløst</a:t>
            </a:r>
            <a:r>
              <a:rPr lang="en-US" dirty="0"/>
              <a:t> fast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27685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F9F7BB-73E7-4DE6-91EC-A5EFBC518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Frihed til at lege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0A64082-8435-4A37-8419-BCF9FA63C7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En verden hvor vi har indflydelse </a:t>
            </a:r>
          </a:p>
          <a:p>
            <a:r>
              <a:rPr lang="da-DK" dirty="0"/>
              <a:t>Oplevelsen af at det handler om os</a:t>
            </a:r>
          </a:p>
          <a:p>
            <a:r>
              <a:rPr lang="da-DK" dirty="0"/>
              <a:t>At vi kan løse opgaver på den måde vi ønsker </a:t>
            </a:r>
          </a:p>
          <a:p>
            <a:r>
              <a:rPr lang="da-DK" dirty="0"/>
              <a:t>En verden hvor vi ikke er bundet af de normale regler </a:t>
            </a:r>
          </a:p>
          <a:p>
            <a:endParaRPr lang="da-DK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28C39E3-6FFA-4EB4-B066-B26DCEFC7E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lov</a:t>
            </a:r>
            <a:r>
              <a:rPr lang="en-US" dirty="0"/>
              <a:t> at </a:t>
            </a:r>
            <a:r>
              <a:rPr lang="en-US" dirty="0" err="1"/>
              <a:t>fantasere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rimlige</a:t>
            </a:r>
            <a:r>
              <a:rPr lang="en-US" dirty="0"/>
              <a:t> </a:t>
            </a:r>
            <a:r>
              <a:rPr lang="en-US" dirty="0" err="1"/>
              <a:t>løsninger</a:t>
            </a:r>
            <a:r>
              <a:rPr lang="en-US" dirty="0"/>
              <a:t> </a:t>
            </a:r>
            <a:r>
              <a:rPr lang="en-US" dirty="0" err="1"/>
              <a:t>fungere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løse</a:t>
            </a:r>
            <a:r>
              <a:rPr lang="en-US" dirty="0"/>
              <a:t> </a:t>
            </a:r>
            <a:r>
              <a:rPr lang="en-US" dirty="0" err="1"/>
              <a:t>opgaver</a:t>
            </a:r>
            <a:r>
              <a:rPr lang="en-US" dirty="0"/>
              <a:t> over </a:t>
            </a:r>
            <a:r>
              <a:rPr lang="en-US" dirty="0" err="1"/>
              <a:t>flere</a:t>
            </a:r>
            <a:r>
              <a:rPr lang="en-US" dirty="0"/>
              <a:t> </a:t>
            </a:r>
            <a:r>
              <a:rPr lang="en-US" dirty="0" err="1"/>
              <a:t>skridt</a:t>
            </a:r>
            <a:endParaRPr lang="en-US" dirty="0"/>
          </a:p>
          <a:p>
            <a:r>
              <a:rPr lang="en-US" dirty="0" err="1"/>
              <a:t>En</a:t>
            </a:r>
            <a:r>
              <a:rPr lang="en-US" dirty="0"/>
              <a:t> fair chance</a:t>
            </a:r>
          </a:p>
          <a:p>
            <a:r>
              <a:rPr lang="en-US" dirty="0" err="1"/>
              <a:t>Ikke</a:t>
            </a:r>
            <a:r>
              <a:rPr lang="en-US" dirty="0"/>
              <a:t> at </a:t>
            </a:r>
            <a:r>
              <a:rPr lang="en-US" dirty="0" err="1"/>
              <a:t>skulle</a:t>
            </a:r>
            <a:r>
              <a:rPr lang="en-US" dirty="0"/>
              <a:t> </a:t>
            </a:r>
            <a:r>
              <a:rPr lang="en-US" dirty="0" err="1"/>
              <a:t>gentage</a:t>
            </a:r>
            <a:r>
              <a:rPr lang="en-US" dirty="0"/>
              <a:t> dem </a:t>
            </a:r>
            <a:r>
              <a:rPr lang="en-US" dirty="0" err="1"/>
              <a:t>selv</a:t>
            </a:r>
            <a:endParaRPr lang="en-US" dirty="0"/>
          </a:p>
          <a:p>
            <a:r>
              <a:rPr lang="en-US" dirty="0" err="1"/>
              <a:t>Ikke</a:t>
            </a:r>
            <a:r>
              <a:rPr lang="en-US" dirty="0"/>
              <a:t> at side </a:t>
            </a:r>
            <a:r>
              <a:rPr lang="en-US" dirty="0" err="1"/>
              <a:t>hjælpeløst</a:t>
            </a:r>
            <a:r>
              <a:rPr lang="en-US" dirty="0"/>
              <a:t> fast</a:t>
            </a:r>
          </a:p>
          <a:p>
            <a:r>
              <a:rPr lang="en-US" dirty="0"/>
              <a:t>At </a:t>
            </a:r>
            <a:r>
              <a:rPr lang="en-US" dirty="0" err="1"/>
              <a:t>gøre</a:t>
            </a:r>
            <a:r>
              <a:rPr lang="en-US" dirty="0"/>
              <a:t>, </a:t>
            </a:r>
            <a:r>
              <a:rPr lang="en-US" dirty="0" err="1"/>
              <a:t>ikke</a:t>
            </a:r>
            <a:r>
              <a:rPr lang="en-US" dirty="0"/>
              <a:t> at se </a:t>
            </a:r>
            <a:r>
              <a:rPr lang="en-US" dirty="0" err="1"/>
              <a:t>på</a:t>
            </a:r>
            <a:endParaRPr lang="en-US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96788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A7F3A-EF24-44DA-8C20-F5BEC966A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At lege med folk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77B3968-34B1-4C1C-B176-527084B1284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At have et fællesskab</a:t>
            </a:r>
          </a:p>
          <a:p>
            <a:r>
              <a:rPr lang="da-DK" dirty="0"/>
              <a:t>At vise vores dominans </a:t>
            </a:r>
          </a:p>
          <a:p>
            <a:r>
              <a:rPr lang="da-DK" dirty="0"/>
              <a:t>At der altid er nogen der har tid</a:t>
            </a:r>
          </a:p>
          <a:p>
            <a:endParaRPr lang="da-DK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09C76D31-9C30-4FFB-8903-081D70434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social </a:t>
            </a:r>
            <a:r>
              <a:rPr lang="en-US" dirty="0" err="1"/>
              <a:t>oplevelse</a:t>
            </a:r>
            <a:endParaRPr lang="en-US" dirty="0"/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noget</a:t>
            </a:r>
            <a:r>
              <a:rPr lang="en-US" dirty="0"/>
              <a:t> at </a:t>
            </a:r>
            <a:r>
              <a:rPr lang="en-US" dirty="0" err="1"/>
              <a:t>prale</a:t>
            </a:r>
            <a:r>
              <a:rPr lang="en-US" dirty="0"/>
              <a:t> over </a:t>
            </a:r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følelsesmæssig</a:t>
            </a:r>
            <a:r>
              <a:rPr lang="en-US" dirty="0"/>
              <a:t> </a:t>
            </a:r>
            <a:r>
              <a:rPr lang="en-US" dirty="0" err="1"/>
              <a:t>oplevelse</a:t>
            </a:r>
            <a:r>
              <a:rPr lang="en-US" dirty="0"/>
              <a:t> 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9320466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62B053-5AED-40CB-85E0-25575D695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At lege med os </a:t>
            </a:r>
            <a:r>
              <a:rPr lang="da-DK" dirty="0" err="1"/>
              <a:t>sel</a:t>
            </a:r>
            <a:r>
              <a:rPr lang="da-DK" dirty="0"/>
              <a:t>… være en del af oplevelsen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3C10E35-4804-42C7-90D7-8F6294A036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Ikke passiv indtagelse af en oplevelse</a:t>
            </a:r>
          </a:p>
          <a:p>
            <a:r>
              <a:rPr lang="da-DK" dirty="0"/>
              <a:t>At interagere med ”nogen” udelukkende på vores egne præmisser </a:t>
            </a:r>
          </a:p>
          <a:p>
            <a:r>
              <a:rPr lang="da-DK" dirty="0"/>
              <a:t>Fuld kontrol over oplevelsen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1492DB51-78B5-4CCD-921D-86F4DDD735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dynamisk</a:t>
            </a:r>
            <a:r>
              <a:rPr lang="en-US" dirty="0"/>
              <a:t> </a:t>
            </a:r>
            <a:r>
              <a:rPr lang="en-US" dirty="0" err="1"/>
              <a:t>oplevelse</a:t>
            </a:r>
            <a:r>
              <a:rPr lang="en-US" dirty="0"/>
              <a:t> med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selv</a:t>
            </a:r>
            <a:endParaRPr lang="en-US" dirty="0"/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følelsesmæssig</a:t>
            </a:r>
            <a:r>
              <a:rPr lang="en-US" dirty="0"/>
              <a:t> </a:t>
            </a:r>
            <a:r>
              <a:rPr lang="en-US" dirty="0" err="1"/>
              <a:t>oplevelse</a:t>
            </a:r>
            <a:r>
              <a:rPr lang="en-US" dirty="0"/>
              <a:t> 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228948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8D637D38-837C-46CE-9527-2270B9A57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Fire typer af leg 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3647D357-8BBE-40D1-BB2F-0698E0E368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Hvordan opbygger vi så disse søjler</a:t>
            </a:r>
          </a:p>
          <a:p>
            <a:r>
              <a:rPr lang="da-DK" dirty="0"/>
              <a:t>Vi benytter os af fire typer af ”leg”</a:t>
            </a:r>
          </a:p>
          <a:p>
            <a:pPr lvl="1"/>
            <a:r>
              <a:rPr lang="da-DK" dirty="0" err="1"/>
              <a:t>Agôn</a:t>
            </a:r>
            <a:r>
              <a:rPr lang="da-DK" dirty="0"/>
              <a:t>: konkurrence mellem deltagere </a:t>
            </a:r>
          </a:p>
          <a:p>
            <a:pPr lvl="1"/>
            <a:r>
              <a:rPr lang="da-DK" dirty="0" err="1"/>
              <a:t>Alea</a:t>
            </a:r>
            <a:r>
              <a:rPr lang="da-DK" dirty="0"/>
              <a:t>: et element af tilfældighed</a:t>
            </a:r>
          </a:p>
          <a:p>
            <a:pPr lvl="1"/>
            <a:r>
              <a:rPr lang="da-DK" dirty="0"/>
              <a:t>Mimicry: Efterligning</a:t>
            </a:r>
          </a:p>
          <a:p>
            <a:pPr lvl="1"/>
            <a:r>
              <a:rPr lang="da-DK" dirty="0" err="1"/>
              <a:t>Ilinx</a:t>
            </a:r>
            <a:r>
              <a:rPr lang="da-DK" dirty="0"/>
              <a:t>: Vildskab </a:t>
            </a:r>
          </a:p>
          <a:p>
            <a:r>
              <a:rPr lang="da-DK" dirty="0"/>
              <a:t>Der ligger på en akse mellem</a:t>
            </a:r>
          </a:p>
          <a:p>
            <a:pPr lvl="1"/>
            <a:r>
              <a:rPr lang="da-DK" dirty="0" err="1"/>
              <a:t>Padia</a:t>
            </a:r>
            <a:r>
              <a:rPr lang="da-DK" dirty="0"/>
              <a:t>: fri leg</a:t>
            </a:r>
          </a:p>
          <a:p>
            <a:pPr lvl="1"/>
            <a:r>
              <a:rPr lang="da-DK" dirty="0" err="1"/>
              <a:t>Ludus</a:t>
            </a:r>
            <a:r>
              <a:rPr lang="da-DK" dirty="0"/>
              <a:t>: </a:t>
            </a:r>
            <a:r>
              <a:rPr lang="da-DK" dirty="0" err="1"/>
              <a:t>reglbundet</a:t>
            </a:r>
            <a:r>
              <a:rPr lang="da-DK" dirty="0"/>
              <a:t> leg 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98753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Pladsholder til indhold 6" descr="Et billede, der indeholder bord&#10;&#10;Automatisk genereret beskrivelse">
            <a:extLst>
              <a:ext uri="{FF2B5EF4-FFF2-40B4-BE49-F238E27FC236}">
                <a16:creationId xmlns:a16="http://schemas.microsoft.com/office/drawing/2014/main" id="{E42321FE-7B3A-4313-9599-F75A9A71B4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6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723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F524A-40CB-4A58-B093-1C85CFC08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 forskellige typer af leg i spil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56649A5-C665-4377-ACD3-6EC40D8E0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/>
              <a:t>Pradea</a:t>
            </a:r>
            <a:r>
              <a:rPr lang="da-DK" dirty="0"/>
              <a:t>: friheden til gøre det med spillet som man ønsker (</a:t>
            </a:r>
            <a:r>
              <a:rPr lang="da-DK" dirty="0" err="1"/>
              <a:t>emergense</a:t>
            </a:r>
            <a:r>
              <a:rPr lang="da-DK" dirty="0"/>
              <a:t>) </a:t>
            </a:r>
          </a:p>
          <a:p>
            <a:r>
              <a:rPr lang="da-DK" dirty="0" err="1"/>
              <a:t>Ludus</a:t>
            </a:r>
            <a:r>
              <a:rPr lang="da-DK" dirty="0"/>
              <a:t>: Der er et system som spillet fungere efter, regler vi kan lære osv.</a:t>
            </a:r>
          </a:p>
          <a:p>
            <a:r>
              <a:rPr lang="da-DK" dirty="0" err="1"/>
              <a:t>Agôn</a:t>
            </a:r>
            <a:r>
              <a:rPr lang="da-DK" dirty="0"/>
              <a:t>: Der er en udfordring der skal overkommes eller andre jeg kan vinde over</a:t>
            </a:r>
          </a:p>
          <a:p>
            <a:r>
              <a:rPr lang="da-DK" dirty="0" err="1"/>
              <a:t>Alea</a:t>
            </a:r>
            <a:r>
              <a:rPr lang="da-DK" dirty="0"/>
              <a:t>: der er et element af </a:t>
            </a:r>
            <a:r>
              <a:rPr lang="da-DK" dirty="0" err="1"/>
              <a:t>random</a:t>
            </a:r>
            <a:r>
              <a:rPr lang="da-DK" dirty="0"/>
              <a:t> i spillet </a:t>
            </a:r>
          </a:p>
          <a:p>
            <a:r>
              <a:rPr lang="da-DK" dirty="0"/>
              <a:t>Mimicry: jeg kan lade som om jeg ikke bare sidder og spiller computer</a:t>
            </a:r>
          </a:p>
          <a:p>
            <a:r>
              <a:rPr lang="da-DK" dirty="0" err="1"/>
              <a:t>Ilinx</a:t>
            </a:r>
            <a:r>
              <a:rPr lang="da-DK" dirty="0"/>
              <a:t>: jeg kan miste kontrollen over spillet</a:t>
            </a:r>
          </a:p>
        </p:txBody>
      </p:sp>
    </p:spTree>
    <p:extLst>
      <p:ext uri="{BB962C8B-B14F-4D97-AF65-F5344CB8AC3E}">
        <p14:creationId xmlns:p14="http://schemas.microsoft.com/office/powerpoint/2010/main" val="2842297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F5909D-8BC6-4168-9431-4A726E90B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Hvor ser vi forskellige spil elementer ligge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F2EA5672-C548-46FB-B401-7C95413F37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4332046"/>
              </p:ext>
            </p:extLst>
          </p:nvPr>
        </p:nvGraphicFramePr>
        <p:xfrm>
          <a:off x="838200" y="1825625"/>
          <a:ext cx="10515600" cy="471424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37517065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10480249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41426800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417965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813353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Competetion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Chance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Mimicry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Ilinx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956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Pradia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(leg)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677439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217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Speed run</a:t>
                      </a:r>
                    </a:p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984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996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360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131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0748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668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077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020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Ludus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(spil)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912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3859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F5909D-8BC6-4168-9431-4A726E90B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Hvor ser vi forskellige spil elementer ligge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F2EA5672-C548-46FB-B401-7C95413F37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2565381"/>
              </p:ext>
            </p:extLst>
          </p:nvPr>
        </p:nvGraphicFramePr>
        <p:xfrm>
          <a:off x="838200" y="1825625"/>
          <a:ext cx="10515600" cy="444500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37517065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10480249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41426800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4179659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813353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a-DK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Competetion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Chance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Mimicry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Ilinx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956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Pradia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(leg)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Rute på kort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Sandbox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games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677439"/>
                  </a:ext>
                </a:extLst>
              </a:tr>
              <a:tr h="315595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217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Speed run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RP-Server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GTA flugt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984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Loot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box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996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360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4X spil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131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Multiplayer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07480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Drop rates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RPG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668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Leadboards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6077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To hit chance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020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Ludus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(spil)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E-sport</a:t>
                      </a:r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a-DK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Simulator spil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Bullet </a:t>
                      </a:r>
                      <a:r>
                        <a:rPr lang="da-DK" dirty="0" err="1">
                          <a:solidFill>
                            <a:schemeClr val="tx1"/>
                          </a:solidFill>
                        </a:rPr>
                        <a:t>hell</a:t>
                      </a:r>
                      <a:r>
                        <a:rPr lang="da-DK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912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7243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E96B66-0FC4-4E3E-8BFF-FD7101B80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Hvad er det vi skal?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5504288-EF27-4A46-950A-DAE8881F7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/>
              <a:t>Vi skal snakke om psykologien bag at spille computerspil</a:t>
            </a:r>
          </a:p>
          <a:p>
            <a:r>
              <a:rPr lang="da-DK" dirty="0"/>
              <a:t>Hvordan vi forstår spilleren for at give dem den bedste oplevelse</a:t>
            </a:r>
          </a:p>
          <a:p>
            <a:r>
              <a:rPr lang="da-DK" dirty="0"/>
              <a:t>Hvilke værktøjer har vi til at lave de bedst designede spil muligt</a:t>
            </a:r>
          </a:p>
          <a:p>
            <a:endParaRPr lang="da-DK" dirty="0"/>
          </a:p>
          <a:p>
            <a:r>
              <a:rPr lang="da-DK" dirty="0"/>
              <a:t>Mandag: Hvad er underholdning </a:t>
            </a:r>
          </a:p>
          <a:p>
            <a:r>
              <a:rPr lang="da-DK" dirty="0"/>
              <a:t>Tirsdag: Motivation, læring og valg</a:t>
            </a:r>
          </a:p>
          <a:p>
            <a:r>
              <a:rPr lang="da-DK" dirty="0" err="1"/>
              <a:t>Ondag</a:t>
            </a:r>
            <a:r>
              <a:rPr lang="da-DK" dirty="0"/>
              <a:t>: Resurser i spil og </a:t>
            </a:r>
            <a:r>
              <a:rPr lang="da-DK" dirty="0" err="1"/>
              <a:t>balancing</a:t>
            </a:r>
            <a:endParaRPr lang="da-DK" dirty="0"/>
          </a:p>
          <a:p>
            <a:r>
              <a:rPr lang="da-DK" dirty="0"/>
              <a:t>Torsdag: Spildesign værktøjer</a:t>
            </a:r>
          </a:p>
          <a:p>
            <a:r>
              <a:rPr lang="da-DK" dirty="0"/>
              <a:t>Fredag: </a:t>
            </a:r>
            <a:r>
              <a:rPr lang="da-DK" dirty="0" err="1"/>
              <a:t>Playtesting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3022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200A1-BC3C-4B8F-8895-CBFA4DB5C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Når det hele spiller sammen 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04C43B52-AD71-4495-830E-8E82B3A9C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Vi har en masse blande elementer vi kan lege med nu. </a:t>
            </a:r>
          </a:p>
          <a:p>
            <a:r>
              <a:rPr lang="da-DK" dirty="0"/>
              <a:t>Der er når vi får alle disse elementer til at spille sammen at vi opnår godt gameplay </a:t>
            </a:r>
          </a:p>
          <a:p>
            <a:r>
              <a:rPr lang="da-DK" dirty="0"/>
              <a:t>Vi leder efter det punkt hvor vi opnår fuld sammensmeltning med spillet</a:t>
            </a:r>
          </a:p>
          <a:p>
            <a:r>
              <a:rPr lang="da-DK" dirty="0"/>
              <a:t>Dette kalder vi immersion og Flow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99545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DEEDB-2C57-42CA-9B62-C6E5912D8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Immersion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6D5CBC5-2D8C-466F-9299-D95998178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IMMERSION is when the mental division between the player’s real self and his in-game avatar softens, so events happening to the avatar</a:t>
            </a:r>
            <a:br>
              <a:rPr lang="en-US" dirty="0"/>
            </a:br>
            <a:r>
              <a:rPr lang="en-US" dirty="0"/>
              <a:t>become meaningful as though they were happening to the player</a:t>
            </a:r>
            <a:br>
              <a:rPr lang="en-US" dirty="0"/>
            </a:br>
            <a:r>
              <a:rPr lang="en-US" dirty="0"/>
              <a:t>himself. </a:t>
            </a:r>
          </a:p>
          <a:p>
            <a:r>
              <a:rPr lang="en-US" dirty="0"/>
              <a:t>Immersion occurs when the player’s experience mirrors the character’s experience. </a:t>
            </a:r>
          </a:p>
          <a:p>
            <a:r>
              <a:rPr lang="en-US" dirty="0"/>
              <a:t>To create an experience that mirrors that of a character, we construct</a:t>
            </a:r>
            <a:br>
              <a:rPr lang="en-US" dirty="0"/>
            </a:br>
            <a:r>
              <a:rPr lang="en-US" dirty="0"/>
              <a:t>it out of three parts. First, we create ﬂow to strip the real world out of</a:t>
            </a:r>
            <a:br>
              <a:rPr lang="en-US" dirty="0"/>
            </a:br>
            <a:r>
              <a:rPr lang="en-US" dirty="0"/>
              <a:t>the player’s mind. Second, we create an arousal state using threats and</a:t>
            </a:r>
            <a:br>
              <a:rPr lang="en-US" dirty="0"/>
            </a:br>
            <a:r>
              <a:rPr lang="en-US" dirty="0"/>
              <a:t>challenges in the game mechanics. Finally, we use the fiction layer to</a:t>
            </a:r>
            <a:br>
              <a:rPr lang="en-US" dirty="0"/>
            </a:br>
            <a:r>
              <a:rPr lang="en-US" dirty="0"/>
              <a:t>label the player’s arousal to match the character’s feelings. </a:t>
            </a:r>
          </a:p>
          <a:p>
            <a:pPr lvl="1"/>
            <a:r>
              <a:rPr lang="en-US" dirty="0" err="1"/>
              <a:t>Citeret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Designing Games: </a:t>
            </a:r>
            <a:r>
              <a:rPr lang="en-US" i="1" dirty="0"/>
              <a:t>A Guide to Engineering Experiences</a:t>
            </a:r>
            <a:r>
              <a:rPr lang="en-US" dirty="0"/>
              <a:t> (40-44)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313412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Flow </a:t>
            </a:r>
            <a:r>
              <a:rPr lang="da-DK" dirty="0" err="1"/>
              <a:t>aka</a:t>
            </a:r>
            <a:r>
              <a:rPr lang="da-DK" dirty="0"/>
              <a:t>. Optimal oplevelsen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/>
              <a:t>Flow handler om at lave den perfekte udfordring til at give den perfekte oplevelse.</a:t>
            </a:r>
          </a:p>
          <a:p>
            <a:r>
              <a:rPr lang="da-DK" dirty="0"/>
              <a:t>Det er den oplevelse der ligger mellem frustration og kedsomhed</a:t>
            </a:r>
          </a:p>
          <a:p>
            <a:r>
              <a:rPr lang="da-DK" dirty="0"/>
              <a:t>Balance mellem evne og udfordring</a:t>
            </a:r>
          </a:p>
          <a:p>
            <a:r>
              <a:rPr lang="da-DK" dirty="0"/>
              <a:t>Flow kræver</a:t>
            </a:r>
          </a:p>
          <a:p>
            <a:pPr lvl="1"/>
            <a:r>
              <a:rPr lang="da-DK" dirty="0"/>
              <a:t>En udfordrende aktivitet der kræver evner </a:t>
            </a:r>
          </a:p>
          <a:p>
            <a:pPr lvl="1"/>
            <a:r>
              <a:rPr lang="da-DK" dirty="0"/>
              <a:t>Kræver brugerens fulde opmærksomhed</a:t>
            </a:r>
          </a:p>
          <a:p>
            <a:pPr lvl="1"/>
            <a:r>
              <a:rPr lang="da-DK" dirty="0"/>
              <a:t>Klare mål og feedback</a:t>
            </a:r>
          </a:p>
          <a:p>
            <a:pPr lvl="1"/>
            <a:r>
              <a:rPr lang="da-DK" dirty="0"/>
              <a:t>Muligheden for at koncentrerer sig om udfordringen </a:t>
            </a:r>
          </a:p>
          <a:p>
            <a:pPr lvl="1"/>
            <a:r>
              <a:rPr lang="da-DK" dirty="0"/>
              <a:t>Usikkert udfald men mulighed for at udøve en kontrol der guider udfaldet</a:t>
            </a:r>
          </a:p>
          <a:p>
            <a:pPr lvl="1"/>
            <a:r>
              <a:rPr lang="da-DK" dirty="0"/>
              <a:t>Glemmer alt om selvet</a:t>
            </a:r>
          </a:p>
          <a:p>
            <a:pPr lvl="1"/>
            <a:r>
              <a:rPr lang="da-DK" dirty="0"/>
              <a:t>Muligheden for at glemme tid</a:t>
            </a:r>
          </a:p>
          <a:p>
            <a:pPr lvl="1"/>
            <a:r>
              <a:rPr lang="da-DK" dirty="0"/>
              <a:t>At oplevelsen i sig selv er målet</a:t>
            </a:r>
          </a:p>
        </p:txBody>
      </p:sp>
    </p:spTree>
    <p:extLst>
      <p:ext uri="{BB962C8B-B14F-4D97-AF65-F5344CB8AC3E}">
        <p14:creationId xmlns:p14="http://schemas.microsoft.com/office/powerpoint/2010/main" val="2418029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ladsholder til indhol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760" y="466725"/>
            <a:ext cx="11650040" cy="613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561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Billed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5" y="776287"/>
            <a:ext cx="1064895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39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Flow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8723" y="1825625"/>
            <a:ext cx="711455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3459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408F2-E7B2-4D25-BC4A-6D3F937F8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Begivenheder der skaber oplevelser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ACA7160-0A09-4D9F-8E83-7012FF1DC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Der er mange forskellige måder at tilgå game design </a:t>
            </a:r>
          </a:p>
          <a:p>
            <a:r>
              <a:rPr lang="da-DK" dirty="0"/>
              <a:t>Vi tilgår det fra oplevelser og følelser</a:t>
            </a:r>
          </a:p>
          <a:p>
            <a:pPr lvl="1"/>
            <a:r>
              <a:rPr lang="da-DK" dirty="0"/>
              <a:t>Når vi snakker om følelser i spil betyder det ikke at det er ekstremer</a:t>
            </a:r>
          </a:p>
          <a:p>
            <a:r>
              <a:rPr lang="da-DK" dirty="0"/>
              <a:t>Spil handler om at fremkalde en følelse i spilleren. </a:t>
            </a:r>
          </a:p>
          <a:p>
            <a:r>
              <a:rPr lang="da-DK" dirty="0"/>
              <a:t>Dette sker når interaktionen mellem spillet mekanikker og spilleren føles betydningsfulde</a:t>
            </a:r>
          </a:p>
          <a:p>
            <a:r>
              <a:rPr lang="da-DK" dirty="0"/>
              <a:t>For at få følelser der stammer fra et spil til at føles betydningsfulde kræver det at vi oplever spillet som noget der er virkeligt/har en værdi for os (immersion)</a:t>
            </a:r>
          </a:p>
          <a:p>
            <a:pPr lvl="1"/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7654518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F3000E-C40A-43CB-8D61-7D658975E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Følelser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79EDFF5-9BBA-4666-BEAE-D6BC0FCA36A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Vi fremkalder følelser ved at true, ændre eller skabe forventning om en ændring i en af vores menneskelige værdier</a:t>
            </a:r>
          </a:p>
          <a:p>
            <a:pPr lvl="1"/>
            <a:r>
              <a:rPr lang="da-DK" dirty="0"/>
              <a:t>Det er vigtigt at huske ikke blive ved med at trykke det samme sted. Værdien mindskes</a:t>
            </a:r>
            <a:br>
              <a:rPr lang="en-US" dirty="0"/>
            </a:br>
            <a:endParaRPr lang="en-DK" dirty="0"/>
          </a:p>
        </p:txBody>
      </p:sp>
      <p:pic>
        <p:nvPicPr>
          <p:cNvPr id="5" name="Pladsholder til indhold 4">
            <a:extLst>
              <a:ext uri="{FF2B5EF4-FFF2-40B4-BE49-F238E27FC236}">
                <a16:creationId xmlns:a16="http://schemas.microsoft.com/office/drawing/2014/main" id="{0EA61F73-EEC6-4137-BB36-C7EC203348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1250" y="2248694"/>
            <a:ext cx="5143500" cy="3505200"/>
          </a:xfrm>
          <a:prstGeom prst="rect">
            <a:avLst/>
          </a:prstGeom>
        </p:spPr>
      </p:pic>
      <p:sp>
        <p:nvSpPr>
          <p:cNvPr id="8" name="Tekstfelt 7">
            <a:extLst>
              <a:ext uri="{FF2B5EF4-FFF2-40B4-BE49-F238E27FC236}">
                <a16:creationId xmlns:a16="http://schemas.microsoft.com/office/drawing/2014/main" id="{D91FC773-1691-44C8-A693-3A148ED34F0C}"/>
              </a:ext>
            </a:extLst>
          </p:cNvPr>
          <p:cNvSpPr txBox="1"/>
          <p:nvPr/>
        </p:nvSpPr>
        <p:spPr>
          <a:xfrm>
            <a:off x="6344816" y="5704114"/>
            <a:ext cx="5008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/>
              <a:t>Maslows behovspyramide</a:t>
            </a:r>
            <a:br>
              <a:rPr lang="da-DK" sz="1200" dirty="0"/>
            </a:br>
            <a:r>
              <a:rPr lang="en-DK" sz="1200" u="sng" dirty="0">
                <a:hlinkClick r:id="rId3"/>
              </a:rPr>
              <a:t>https://www.simplypsychology.org/maslow.html</a:t>
            </a:r>
            <a:r>
              <a:rPr lang="en-DK" sz="1200" dirty="0"/>
              <a:t> </a:t>
            </a:r>
            <a:r>
              <a:rPr lang="en-US" sz="1200" dirty="0"/>
              <a:t>(per 20/01/2018)</a:t>
            </a:r>
            <a:endParaRPr lang="en-DK" sz="1200" dirty="0"/>
          </a:p>
        </p:txBody>
      </p:sp>
    </p:spTree>
    <p:extLst>
      <p:ext uri="{BB962C8B-B14F-4D97-AF65-F5344CB8AC3E}">
        <p14:creationId xmlns:p14="http://schemas.microsoft.com/office/powerpoint/2010/main" val="38796155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2BD0F4-D318-43A6-8E34-455413CB0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Følelses triggers</a:t>
            </a:r>
            <a:endParaRPr lang="en-DK" dirty="0"/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50A2B30B-B1C2-4EE5-A545-A7F7A3E4EED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a-DK" dirty="0"/>
              <a:t>Læring</a:t>
            </a:r>
          </a:p>
          <a:p>
            <a:r>
              <a:rPr lang="da-DK" dirty="0"/>
              <a:t>Empati</a:t>
            </a:r>
          </a:p>
          <a:p>
            <a:r>
              <a:rPr lang="da-DK" dirty="0"/>
              <a:t>Udfordring</a:t>
            </a:r>
          </a:p>
          <a:p>
            <a:r>
              <a:rPr lang="da-DK" dirty="0"/>
              <a:t>Social interaktion (uden om spillet)(samvær med andre)</a:t>
            </a:r>
          </a:p>
          <a:p>
            <a:r>
              <a:rPr lang="da-DK" dirty="0"/>
              <a:t>Erhvervelse</a:t>
            </a:r>
          </a:p>
          <a:p>
            <a:r>
              <a:rPr lang="da-DK" dirty="0"/>
              <a:t>Musik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3021669F-81D4-4404-95B4-C79224F7E7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a-DK" dirty="0"/>
              <a:t>Imponerende Visuals</a:t>
            </a:r>
          </a:p>
          <a:p>
            <a:r>
              <a:rPr lang="da-DK" dirty="0"/>
              <a:t>Skønhed</a:t>
            </a:r>
          </a:p>
          <a:p>
            <a:r>
              <a:rPr lang="da-DK" dirty="0"/>
              <a:t>Miljø/atmosfære</a:t>
            </a:r>
          </a:p>
          <a:p>
            <a:r>
              <a:rPr lang="da-DK" dirty="0"/>
              <a:t>Nyhedsværdi</a:t>
            </a:r>
          </a:p>
          <a:p>
            <a:r>
              <a:rPr lang="da-DK" dirty="0"/>
              <a:t>Instinkter</a:t>
            </a:r>
          </a:p>
          <a:p>
            <a:r>
              <a:rPr lang="da-DK" dirty="0"/>
              <a:t>Seksuelle signaler </a:t>
            </a:r>
            <a:endParaRPr lang="en-DK" dirty="0"/>
          </a:p>
          <a:p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3849969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9BE0DC-5148-4893-9430-B7D21069A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Pacing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DD9D800-0B92-4001-9EBC-8E55608E4E5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dirty="0"/>
              <a:t>Når i planlægger jeres spil er det vigtigt at jeres oplevelser bliver pacet rigtigt </a:t>
            </a:r>
          </a:p>
          <a:p>
            <a:r>
              <a:rPr lang="da-DK" dirty="0"/>
              <a:t>Vi oplevelsen bliver formindsket hvis vi har den samme oplevelse hele tiden </a:t>
            </a:r>
          </a:p>
          <a:p>
            <a:pPr lvl="1"/>
            <a:r>
              <a:rPr lang="da-DK" dirty="0"/>
              <a:t>Eller ikke får lov til at absorbere oplevelsen</a:t>
            </a:r>
          </a:p>
        </p:txBody>
      </p:sp>
      <p:pic>
        <p:nvPicPr>
          <p:cNvPr id="5" name="Pladsholder til indhold 4">
            <a:extLst>
              <a:ext uri="{FF2B5EF4-FFF2-40B4-BE49-F238E27FC236}">
                <a16:creationId xmlns:a16="http://schemas.microsoft.com/office/drawing/2014/main" id="{BF9BE4C9-0D3F-4211-924A-D9620314A7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85861" y="5033087"/>
            <a:ext cx="4181475" cy="1447800"/>
          </a:xfrm>
          <a:prstGeom prst="rect">
            <a:avLst/>
          </a:prstGeom>
        </p:spPr>
      </p:pic>
      <p:pic>
        <p:nvPicPr>
          <p:cNvPr id="6" name="Billede 5">
            <a:extLst>
              <a:ext uri="{FF2B5EF4-FFF2-40B4-BE49-F238E27FC236}">
                <a16:creationId xmlns:a16="http://schemas.microsoft.com/office/drawing/2014/main" id="{C3C32992-770D-43DC-929B-E007D447E6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4916" y="1825625"/>
            <a:ext cx="4501223" cy="4373658"/>
          </a:xfrm>
          <a:prstGeom prst="rect">
            <a:avLst/>
          </a:prstGeom>
        </p:spPr>
      </p:pic>
      <p:sp>
        <p:nvSpPr>
          <p:cNvPr id="7" name="Tekstfelt 6">
            <a:extLst>
              <a:ext uri="{FF2B5EF4-FFF2-40B4-BE49-F238E27FC236}">
                <a16:creationId xmlns:a16="http://schemas.microsoft.com/office/drawing/2014/main" id="{802014CF-1D3C-4F7E-B0E2-518EC8369AD3}"/>
              </a:ext>
            </a:extLst>
          </p:cNvPr>
          <p:cNvSpPr txBox="1"/>
          <p:nvPr/>
        </p:nvSpPr>
        <p:spPr>
          <a:xfrm>
            <a:off x="6504916" y="6176963"/>
            <a:ext cx="470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/>
              <a:t>Designing</a:t>
            </a:r>
            <a:r>
              <a:rPr lang="da-DK" dirty="0"/>
              <a:t> games: </a:t>
            </a:r>
            <a:r>
              <a:rPr lang="da-DK" dirty="0" err="1"/>
              <a:t>engines</a:t>
            </a:r>
            <a:r>
              <a:rPr lang="da-DK" dirty="0"/>
              <a:t> of </a:t>
            </a:r>
            <a:r>
              <a:rPr lang="da-DK" dirty="0" err="1"/>
              <a:t>experience</a:t>
            </a:r>
            <a:r>
              <a:rPr lang="da-DK" dirty="0"/>
              <a:t> s. 38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43294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B361C9-B830-4DB8-8DB9-BDC38AD80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Hvorfor fokus på psykologien?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650CB6D9-503F-4581-B4D3-1AF0DD80E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Fordi spil handler om oplevelser</a:t>
            </a:r>
          </a:p>
          <a:p>
            <a:r>
              <a:rPr lang="da-DK" dirty="0"/>
              <a:t>Fordi spil er så bredt et koncept</a:t>
            </a:r>
          </a:p>
          <a:p>
            <a:pPr lvl="1"/>
            <a:r>
              <a:rPr lang="da-DK" dirty="0"/>
              <a:t>Forskellige design mekanikker til forskellige genre. </a:t>
            </a:r>
          </a:p>
        </p:txBody>
      </p:sp>
    </p:spTree>
    <p:extLst>
      <p:ext uri="{BB962C8B-B14F-4D97-AF65-F5344CB8AC3E}">
        <p14:creationId xmlns:p14="http://schemas.microsoft.com/office/powerpoint/2010/main" val="403642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299C247-F8E5-4898-876F-1174B7AC7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6386" y="1709738"/>
            <a:ext cx="8131628" cy="2852737"/>
          </a:xfrm>
        </p:spPr>
        <p:txBody>
          <a:bodyPr>
            <a:normAutofit/>
          </a:bodyPr>
          <a:lstStyle/>
          <a:p>
            <a:r>
              <a:rPr lang="da-DK" sz="6600" dirty="0"/>
              <a:t>Hvorfor bruger vi tid på at spille computerspil?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C9C3EFAF-5E23-4FAB-85FD-497BAD949A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37169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86CAEFC-2C9B-455F-BA06-0C6A43858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Hvorfor er det vi spiller?</a:t>
            </a:r>
            <a:endParaRPr lang="en-DK" dirty="0"/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982766EE-B18C-42DE-B4DC-8036ECF63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Hvad får du ud af det?</a:t>
            </a:r>
          </a:p>
          <a:p>
            <a:r>
              <a:rPr lang="da-DK" dirty="0"/>
              <a:t>Hvad er det du leder efter i et spil?</a:t>
            </a:r>
          </a:p>
          <a:p>
            <a:r>
              <a:rPr lang="da-DK" dirty="0"/>
              <a:t>Hvad giver dig den fede oplevelse?</a:t>
            </a:r>
          </a:p>
          <a:p>
            <a:r>
              <a:rPr lang="da-DK" dirty="0"/>
              <a:t>Hvad forventer du når du spiller?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028127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65C81-E905-413D-883C-9917EC5A8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Spilleren vil have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AE9764F6-9F59-4A26-9010-707DCEA0F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udfordring</a:t>
            </a:r>
            <a:endParaRPr lang="en-US" dirty="0"/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social </a:t>
            </a:r>
            <a:r>
              <a:rPr lang="en-US" dirty="0" err="1"/>
              <a:t>oplevelse</a:t>
            </a:r>
            <a:endParaRPr lang="en-US" dirty="0"/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dynamisk</a:t>
            </a:r>
            <a:r>
              <a:rPr lang="en-US" dirty="0"/>
              <a:t> </a:t>
            </a:r>
            <a:r>
              <a:rPr lang="en-US" dirty="0" err="1"/>
              <a:t>oplevelse</a:t>
            </a:r>
            <a:r>
              <a:rPr lang="en-US" dirty="0"/>
              <a:t> med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selv</a:t>
            </a:r>
            <a:endParaRPr lang="en-US" dirty="0"/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noget</a:t>
            </a:r>
            <a:r>
              <a:rPr lang="en-US" dirty="0"/>
              <a:t> at </a:t>
            </a:r>
            <a:r>
              <a:rPr lang="en-US" dirty="0" err="1"/>
              <a:t>prale</a:t>
            </a:r>
            <a:r>
              <a:rPr lang="en-US" dirty="0"/>
              <a:t> over </a:t>
            </a:r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følelsesmæssig</a:t>
            </a:r>
            <a:r>
              <a:rPr lang="en-US" dirty="0"/>
              <a:t> </a:t>
            </a:r>
            <a:r>
              <a:rPr lang="en-US" dirty="0" err="1"/>
              <a:t>oplevelse</a:t>
            </a:r>
            <a:r>
              <a:rPr lang="en-US" dirty="0"/>
              <a:t> </a:t>
            </a:r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lov</a:t>
            </a:r>
            <a:r>
              <a:rPr lang="en-US" dirty="0"/>
              <a:t> at </a:t>
            </a:r>
            <a:r>
              <a:rPr lang="en-US" dirty="0" err="1"/>
              <a:t>fantasere</a:t>
            </a:r>
            <a:r>
              <a:rPr lang="en-US" dirty="0"/>
              <a:t>  </a:t>
            </a:r>
            <a:br>
              <a:rPr lang="en-US" dirty="0"/>
            </a:b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1560519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D2AF7A-EE60-4C88-B4A7-739A6C88A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Spillerne forventer</a:t>
            </a:r>
            <a:endParaRPr lang="en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8BA3E0B-51B9-47BC-B27C-2DA9559FB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verden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forstå</a:t>
            </a:r>
            <a:r>
              <a:rPr lang="en-US" dirty="0"/>
              <a:t> </a:t>
            </a:r>
            <a:r>
              <a:rPr lang="en-US" dirty="0" err="1"/>
              <a:t>rammerne</a:t>
            </a:r>
            <a:r>
              <a:rPr lang="en-US" dirty="0"/>
              <a:t> for </a:t>
            </a:r>
            <a:r>
              <a:rPr lang="en-US" dirty="0" err="1"/>
              <a:t>spillet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rimlige</a:t>
            </a:r>
            <a:r>
              <a:rPr lang="en-US" dirty="0"/>
              <a:t> </a:t>
            </a:r>
            <a:r>
              <a:rPr lang="en-US" dirty="0" err="1"/>
              <a:t>løsninger</a:t>
            </a:r>
            <a:r>
              <a:rPr lang="en-US" dirty="0"/>
              <a:t> </a:t>
            </a:r>
            <a:r>
              <a:rPr lang="en-US" dirty="0" err="1"/>
              <a:t>fungere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blive</a:t>
            </a:r>
            <a:r>
              <a:rPr lang="en-US" dirty="0"/>
              <a:t> </a:t>
            </a:r>
            <a:r>
              <a:rPr lang="en-US" dirty="0" err="1"/>
              <a:t>vejledt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løse</a:t>
            </a:r>
            <a:r>
              <a:rPr lang="en-US" dirty="0"/>
              <a:t> </a:t>
            </a:r>
            <a:r>
              <a:rPr lang="en-US" dirty="0" err="1"/>
              <a:t>opgaver</a:t>
            </a:r>
            <a:r>
              <a:rPr lang="en-US" dirty="0"/>
              <a:t> over </a:t>
            </a:r>
            <a:r>
              <a:rPr lang="en-US" dirty="0" err="1"/>
              <a:t>flere</a:t>
            </a:r>
            <a:r>
              <a:rPr lang="en-US" dirty="0"/>
              <a:t> </a:t>
            </a:r>
            <a:r>
              <a:rPr lang="en-US" dirty="0" err="1"/>
              <a:t>skridt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blive</a:t>
            </a:r>
            <a:r>
              <a:rPr lang="en-US" dirty="0"/>
              <a:t> immersed</a:t>
            </a:r>
          </a:p>
          <a:p>
            <a:r>
              <a:rPr lang="en-US" dirty="0"/>
              <a:t>At </a:t>
            </a:r>
            <a:r>
              <a:rPr lang="en-US" dirty="0" err="1"/>
              <a:t>fejle</a:t>
            </a:r>
            <a:endParaRPr lang="en-US" dirty="0"/>
          </a:p>
          <a:p>
            <a:r>
              <a:rPr lang="en-US" dirty="0" err="1"/>
              <a:t>En</a:t>
            </a:r>
            <a:r>
              <a:rPr lang="en-US" dirty="0"/>
              <a:t> fair chance</a:t>
            </a:r>
          </a:p>
          <a:p>
            <a:r>
              <a:rPr lang="en-US" dirty="0" err="1"/>
              <a:t>Ikke</a:t>
            </a:r>
            <a:r>
              <a:rPr lang="en-US" dirty="0"/>
              <a:t> at </a:t>
            </a:r>
            <a:r>
              <a:rPr lang="en-US" dirty="0" err="1"/>
              <a:t>skulle</a:t>
            </a:r>
            <a:r>
              <a:rPr lang="en-US" dirty="0"/>
              <a:t> </a:t>
            </a:r>
            <a:r>
              <a:rPr lang="en-US" dirty="0" err="1"/>
              <a:t>gentage</a:t>
            </a:r>
            <a:r>
              <a:rPr lang="en-US" dirty="0"/>
              <a:t>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selv</a:t>
            </a:r>
            <a:endParaRPr lang="en-US" dirty="0"/>
          </a:p>
          <a:p>
            <a:r>
              <a:rPr lang="en-US" dirty="0" err="1"/>
              <a:t>Ikke</a:t>
            </a:r>
            <a:r>
              <a:rPr lang="en-US" dirty="0"/>
              <a:t> at side </a:t>
            </a:r>
            <a:r>
              <a:rPr lang="en-US" dirty="0" err="1"/>
              <a:t>hjælpeløst</a:t>
            </a:r>
            <a:r>
              <a:rPr lang="en-US" dirty="0"/>
              <a:t> fast</a:t>
            </a:r>
          </a:p>
          <a:p>
            <a:r>
              <a:rPr lang="en-US" dirty="0"/>
              <a:t>At </a:t>
            </a:r>
            <a:r>
              <a:rPr lang="en-US" dirty="0" err="1"/>
              <a:t>gøre</a:t>
            </a:r>
            <a:r>
              <a:rPr lang="en-US" dirty="0"/>
              <a:t>, </a:t>
            </a:r>
            <a:r>
              <a:rPr lang="en-US" dirty="0" err="1"/>
              <a:t>ikke</a:t>
            </a:r>
            <a:r>
              <a:rPr lang="en-US" dirty="0"/>
              <a:t> at se </a:t>
            </a:r>
            <a:r>
              <a:rPr lang="en-US" dirty="0" err="1"/>
              <a:t>på</a:t>
            </a:r>
            <a:endParaRPr lang="en-US" dirty="0"/>
          </a:p>
          <a:p>
            <a:r>
              <a:rPr lang="en-US" dirty="0" err="1"/>
              <a:t>En</a:t>
            </a:r>
            <a:r>
              <a:rPr lang="en-US" dirty="0"/>
              <a:t> masse du </a:t>
            </a:r>
            <a:r>
              <a:rPr lang="en-US" dirty="0" err="1"/>
              <a:t>aldrig</a:t>
            </a:r>
            <a:r>
              <a:rPr lang="en-US" dirty="0"/>
              <a:t> </a:t>
            </a:r>
            <a:r>
              <a:rPr lang="en-US" dirty="0" err="1"/>
              <a:t>har</a:t>
            </a:r>
            <a:r>
              <a:rPr lang="en-US" dirty="0"/>
              <a:t> </a:t>
            </a:r>
            <a:r>
              <a:rPr lang="en-US" dirty="0" err="1"/>
              <a:t>tænkt</a:t>
            </a:r>
            <a:r>
              <a:rPr lang="en-US" dirty="0"/>
              <a:t> </a:t>
            </a:r>
            <a:r>
              <a:rPr lang="en-US" dirty="0" err="1"/>
              <a:t>på</a:t>
            </a:r>
            <a:r>
              <a:rPr lang="en-US" dirty="0"/>
              <a:t> </a:t>
            </a:r>
          </a:p>
          <a:p>
            <a:r>
              <a:rPr lang="en-US" dirty="0" err="1"/>
              <a:t>Elementer</a:t>
            </a:r>
            <a:r>
              <a:rPr lang="en-US" dirty="0"/>
              <a:t> der </a:t>
            </a:r>
            <a:r>
              <a:rPr lang="en-US" dirty="0" err="1"/>
              <a:t>vil</a:t>
            </a:r>
            <a:r>
              <a:rPr lang="en-US" dirty="0"/>
              <a:t> give </a:t>
            </a:r>
            <a:r>
              <a:rPr lang="en-US" dirty="0" err="1"/>
              <a:t>dem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dårligere</a:t>
            </a:r>
            <a:r>
              <a:rPr lang="en-US" dirty="0"/>
              <a:t> </a:t>
            </a:r>
            <a:r>
              <a:rPr lang="en-US" dirty="0" err="1"/>
              <a:t>oplevelse</a:t>
            </a:r>
            <a:br>
              <a:rPr lang="en-US" dirty="0"/>
            </a:b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3918650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66A71A-C92D-44D7-96EE-BB613E4F2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 fem (seks) søjler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D8E8402-3F7B-4C83-9056-F83608C1D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/>
              <a:t>Hvis vi kigger på disse forventninger og krav kan de samles i seks søjler</a:t>
            </a:r>
          </a:p>
          <a:p>
            <a:pPr lvl="1"/>
            <a:r>
              <a:rPr lang="da-DK" dirty="0"/>
              <a:t>Men du kan kun bruge 5 søjler ad gangen</a:t>
            </a:r>
          </a:p>
          <a:p>
            <a:r>
              <a:rPr lang="da-DK" dirty="0"/>
              <a:t>At mestre</a:t>
            </a:r>
          </a:p>
          <a:p>
            <a:r>
              <a:rPr lang="da-DK" dirty="0"/>
              <a:t>Eskapisme </a:t>
            </a:r>
          </a:p>
          <a:p>
            <a:r>
              <a:rPr lang="da-DK" dirty="0"/>
              <a:t>Struktur</a:t>
            </a:r>
          </a:p>
          <a:p>
            <a:r>
              <a:rPr lang="da-DK" dirty="0"/>
              <a:t>Frihed</a:t>
            </a:r>
          </a:p>
          <a:p>
            <a:r>
              <a:rPr lang="da-DK" dirty="0"/>
              <a:t>Og set social element </a:t>
            </a:r>
          </a:p>
          <a:p>
            <a:pPr lvl="1"/>
            <a:r>
              <a:rPr lang="da-DK" dirty="0"/>
              <a:t>Med andre </a:t>
            </a:r>
          </a:p>
          <a:p>
            <a:pPr lvl="1"/>
            <a:r>
              <a:rPr lang="da-DK" dirty="0"/>
              <a:t>Med maskinen</a:t>
            </a:r>
          </a:p>
        </p:txBody>
      </p:sp>
    </p:spTree>
    <p:extLst>
      <p:ext uri="{BB962C8B-B14F-4D97-AF65-F5344CB8AC3E}">
        <p14:creationId xmlns:p14="http://schemas.microsoft.com/office/powerpoint/2010/main" val="786032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11B3517-4D3A-4077-992B-5D772699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Muligheden for at mestre et spil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18BA9D4-281E-416D-A31F-4CA585C21C8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a-DK" dirty="0"/>
              <a:t>At overkomme de udfordringer vi møder</a:t>
            </a:r>
          </a:p>
          <a:p>
            <a:r>
              <a:rPr lang="da-DK" dirty="0"/>
              <a:t>At opleve at vi bliver bedre </a:t>
            </a:r>
          </a:p>
          <a:p>
            <a:r>
              <a:rPr lang="da-DK" dirty="0"/>
              <a:t>At vores arbejde betaler sig</a:t>
            </a:r>
          </a:p>
          <a:p>
            <a:r>
              <a:rPr lang="da-DK" dirty="0"/>
              <a:t>At vi er gode til noget </a:t>
            </a:r>
          </a:p>
          <a:p>
            <a:endParaRPr lang="da-DK" dirty="0"/>
          </a:p>
        </p:txBody>
      </p:sp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3EF40A92-BEDA-4840-A6E2-F04B527BF3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udfordring</a:t>
            </a:r>
            <a:endParaRPr lang="en-US" dirty="0"/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noget</a:t>
            </a:r>
            <a:r>
              <a:rPr lang="en-US" dirty="0"/>
              <a:t> at </a:t>
            </a:r>
            <a:r>
              <a:rPr lang="en-US" dirty="0" err="1"/>
              <a:t>prale</a:t>
            </a:r>
            <a:r>
              <a:rPr lang="en-US" dirty="0"/>
              <a:t> over </a:t>
            </a:r>
          </a:p>
          <a:p>
            <a:r>
              <a:rPr lang="en-US" dirty="0"/>
              <a:t>Vi </a:t>
            </a:r>
            <a:r>
              <a:rPr lang="en-US" dirty="0" err="1"/>
              <a:t>vil</a:t>
            </a:r>
            <a:r>
              <a:rPr lang="en-US" dirty="0"/>
              <a:t> have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følelsesmæssig</a:t>
            </a:r>
            <a:r>
              <a:rPr lang="en-US" dirty="0"/>
              <a:t> </a:t>
            </a:r>
            <a:r>
              <a:rPr lang="en-US" dirty="0" err="1"/>
              <a:t>oplevelse</a:t>
            </a:r>
            <a:r>
              <a:rPr lang="en-US" dirty="0"/>
              <a:t> </a:t>
            </a:r>
          </a:p>
          <a:p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konsistent</a:t>
            </a:r>
            <a:r>
              <a:rPr lang="en-US" dirty="0"/>
              <a:t> </a:t>
            </a:r>
            <a:r>
              <a:rPr lang="en-US" dirty="0" err="1"/>
              <a:t>verden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forstå</a:t>
            </a:r>
            <a:r>
              <a:rPr lang="en-US" dirty="0"/>
              <a:t> </a:t>
            </a:r>
            <a:r>
              <a:rPr lang="en-US" dirty="0" err="1"/>
              <a:t>rammerne</a:t>
            </a:r>
            <a:r>
              <a:rPr lang="en-US" dirty="0"/>
              <a:t> for </a:t>
            </a:r>
            <a:r>
              <a:rPr lang="en-US" dirty="0" err="1"/>
              <a:t>spillet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rimlige</a:t>
            </a:r>
            <a:r>
              <a:rPr lang="en-US" dirty="0"/>
              <a:t> </a:t>
            </a:r>
            <a:r>
              <a:rPr lang="en-US" dirty="0" err="1"/>
              <a:t>løsninger</a:t>
            </a:r>
            <a:r>
              <a:rPr lang="en-US" dirty="0"/>
              <a:t> </a:t>
            </a:r>
            <a:r>
              <a:rPr lang="en-US" dirty="0" err="1"/>
              <a:t>fungere</a:t>
            </a:r>
            <a:endParaRPr lang="en-US" dirty="0"/>
          </a:p>
          <a:p>
            <a:r>
              <a:rPr lang="en-US" dirty="0"/>
              <a:t>At </a:t>
            </a:r>
            <a:r>
              <a:rPr lang="en-US" dirty="0" err="1"/>
              <a:t>fejle</a:t>
            </a:r>
            <a:endParaRPr lang="en-US" dirty="0"/>
          </a:p>
          <a:p>
            <a:r>
              <a:rPr lang="en-US" dirty="0" err="1"/>
              <a:t>En</a:t>
            </a:r>
            <a:r>
              <a:rPr lang="en-US" dirty="0"/>
              <a:t> fair chance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62067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1308</Words>
  <Application>Microsoft Office PowerPoint</Application>
  <PresentationFormat>Widescreen</PresentationFormat>
  <Paragraphs>213</Paragraphs>
  <Slides>29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Office-tema</vt:lpstr>
      <vt:lpstr>Computerspilteori</vt:lpstr>
      <vt:lpstr>Hvad er det vi skal?</vt:lpstr>
      <vt:lpstr>Hvorfor fokus på psykologien?</vt:lpstr>
      <vt:lpstr>Hvorfor bruger vi tid på at spille computerspil?</vt:lpstr>
      <vt:lpstr>Hvorfor er det vi spiller?</vt:lpstr>
      <vt:lpstr>Spilleren vil have</vt:lpstr>
      <vt:lpstr>Spillerne forventer</vt:lpstr>
      <vt:lpstr>De fem (seks) søjler</vt:lpstr>
      <vt:lpstr>Muligheden for at mestre et spil</vt:lpstr>
      <vt:lpstr>Escapisme </vt:lpstr>
      <vt:lpstr>En struktureret oplevelse</vt:lpstr>
      <vt:lpstr>Frihed til at lege</vt:lpstr>
      <vt:lpstr>At lege med folk</vt:lpstr>
      <vt:lpstr>At lege med os sel… være en del af oplevelsen</vt:lpstr>
      <vt:lpstr>Fire typer af leg </vt:lpstr>
      <vt:lpstr>PowerPoint-præsentation</vt:lpstr>
      <vt:lpstr>De forskellige typer af leg i spil</vt:lpstr>
      <vt:lpstr>Hvor ser vi forskellige spil elementer ligge </vt:lpstr>
      <vt:lpstr>Hvor ser vi forskellige spil elementer ligge </vt:lpstr>
      <vt:lpstr>Når det hele spiller sammen </vt:lpstr>
      <vt:lpstr>Immersion</vt:lpstr>
      <vt:lpstr>Flow aka. Optimal oplevelsen</vt:lpstr>
      <vt:lpstr>PowerPoint-præsentation</vt:lpstr>
      <vt:lpstr>PowerPoint-præsentation</vt:lpstr>
      <vt:lpstr>Flow</vt:lpstr>
      <vt:lpstr>Begivenheder der skaber oplevelser</vt:lpstr>
      <vt:lpstr>Følelser</vt:lpstr>
      <vt:lpstr>Følelses triggers</vt:lpstr>
      <vt:lpstr>Pacing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Computerspilteori</dc:title>
  <dc:creator>Allan Schnoor</dc:creator>
  <cp:lastModifiedBy>Allan Schnoor</cp:lastModifiedBy>
  <cp:revision>19</cp:revision>
  <dcterms:created xsi:type="dcterms:W3CDTF">2020-11-01T14:19:55Z</dcterms:created>
  <dcterms:modified xsi:type="dcterms:W3CDTF">2020-11-01T19:46:47Z</dcterms:modified>
</cp:coreProperties>
</file>