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79" r:id="rId5"/>
    <p:sldId id="264" r:id="rId6"/>
    <p:sldId id="265" r:id="rId7"/>
    <p:sldId id="266" r:id="rId8"/>
    <p:sldId id="267" r:id="rId9"/>
    <p:sldId id="268" r:id="rId10"/>
    <p:sldId id="282" r:id="rId11"/>
    <p:sldId id="256" r:id="rId12"/>
    <p:sldId id="257" r:id="rId13"/>
    <p:sldId id="263" r:id="rId14"/>
    <p:sldId id="258" r:id="rId15"/>
    <p:sldId id="259" r:id="rId16"/>
    <p:sldId id="260" r:id="rId17"/>
    <p:sldId id="281" r:id="rId18"/>
    <p:sldId id="269" r:id="rId19"/>
    <p:sldId id="270" r:id="rId20"/>
    <p:sldId id="271" r:id="rId21"/>
    <p:sldId id="272" r:id="rId22"/>
    <p:sldId id="273" r:id="rId23"/>
    <p:sldId id="274" r:id="rId24"/>
    <p:sldId id="275" r:id="rId25"/>
    <p:sldId id="276" r:id="rId26"/>
    <p:sldId id="277" r:id="rId27"/>
    <p:sldId id="280" r:id="rId28"/>
    <p:sldId id="278" r:id="rId29"/>
  </p:sldIdLst>
  <p:sldSz cx="12192000" cy="6858000"/>
  <p:notesSz cx="7102475" cy="10233025"/>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a-DK"/>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a-DK"/>
          </a:p>
        </p:txBody>
      </p:sp>
      <p:sp>
        <p:nvSpPr>
          <p:cNvPr id="4" name="Date Placeholder 3"/>
          <p:cNvSpPr>
            <a:spLocks noGrp="1"/>
          </p:cNvSpPr>
          <p:nvPr>
            <p:ph type="dt" sz="half" idx="10"/>
          </p:nvPr>
        </p:nvSpPr>
        <p:spPr/>
        <p:txBody>
          <a:bodyPr/>
          <a:lstStyle/>
          <a:p>
            <a:fld id="{48E700DA-943F-4BB7-A542-38BF1F1CC3ED}" type="datetimeFigureOut">
              <a:rPr lang="da-DK" smtClean="0"/>
              <a:t>04-11-2020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4182643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a-DK"/>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p:cNvSpPr>
            <a:spLocks noGrp="1"/>
          </p:cNvSpPr>
          <p:nvPr>
            <p:ph type="dt" sz="half" idx="10"/>
          </p:nvPr>
        </p:nvSpPr>
        <p:spPr/>
        <p:txBody>
          <a:bodyPr/>
          <a:lstStyle/>
          <a:p>
            <a:fld id="{48E700DA-943F-4BB7-A542-38BF1F1CC3ED}" type="datetimeFigureOut">
              <a:rPr lang="da-DK" smtClean="0"/>
              <a:t>04-11-2020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2022185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da-DK"/>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p:cNvSpPr>
            <a:spLocks noGrp="1"/>
          </p:cNvSpPr>
          <p:nvPr>
            <p:ph type="dt" sz="half" idx="10"/>
          </p:nvPr>
        </p:nvSpPr>
        <p:spPr/>
        <p:txBody>
          <a:bodyPr/>
          <a:lstStyle/>
          <a:p>
            <a:fld id="{48E700DA-943F-4BB7-A542-38BF1F1CC3ED}" type="datetimeFigureOut">
              <a:rPr lang="da-DK" smtClean="0"/>
              <a:t>04-11-2020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3831872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a-DK"/>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p:cNvSpPr>
            <a:spLocks noGrp="1"/>
          </p:cNvSpPr>
          <p:nvPr>
            <p:ph type="dt" sz="half" idx="10"/>
          </p:nvPr>
        </p:nvSpPr>
        <p:spPr/>
        <p:txBody>
          <a:bodyPr/>
          <a:lstStyle/>
          <a:p>
            <a:fld id="{48E700DA-943F-4BB7-A542-38BF1F1CC3ED}" type="datetimeFigureOut">
              <a:rPr lang="da-DK" smtClean="0"/>
              <a:t>04-11-2020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184803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a-DK"/>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E700DA-943F-4BB7-A542-38BF1F1CC3ED}" type="datetimeFigureOut">
              <a:rPr lang="da-DK" smtClean="0"/>
              <a:t>04-11-2020</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3955747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a-DK"/>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5" name="Date Placeholder 4"/>
          <p:cNvSpPr>
            <a:spLocks noGrp="1"/>
          </p:cNvSpPr>
          <p:nvPr>
            <p:ph type="dt" sz="half" idx="10"/>
          </p:nvPr>
        </p:nvSpPr>
        <p:spPr/>
        <p:txBody>
          <a:bodyPr/>
          <a:lstStyle/>
          <a:p>
            <a:fld id="{48E700DA-943F-4BB7-A542-38BF1F1CC3ED}" type="datetimeFigureOut">
              <a:rPr lang="da-DK" smtClean="0"/>
              <a:t>04-11-2020</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782263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da-DK"/>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7" name="Date Placeholder 6"/>
          <p:cNvSpPr>
            <a:spLocks noGrp="1"/>
          </p:cNvSpPr>
          <p:nvPr>
            <p:ph type="dt" sz="half" idx="10"/>
          </p:nvPr>
        </p:nvSpPr>
        <p:spPr/>
        <p:txBody>
          <a:bodyPr/>
          <a:lstStyle/>
          <a:p>
            <a:fld id="{48E700DA-943F-4BB7-A542-38BF1F1CC3ED}" type="datetimeFigureOut">
              <a:rPr lang="da-DK" smtClean="0"/>
              <a:t>04-11-2020</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1852631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a-DK"/>
          </a:p>
        </p:txBody>
      </p:sp>
      <p:sp>
        <p:nvSpPr>
          <p:cNvPr id="3" name="Date Placeholder 2"/>
          <p:cNvSpPr>
            <a:spLocks noGrp="1"/>
          </p:cNvSpPr>
          <p:nvPr>
            <p:ph type="dt" sz="half" idx="10"/>
          </p:nvPr>
        </p:nvSpPr>
        <p:spPr/>
        <p:txBody>
          <a:bodyPr/>
          <a:lstStyle/>
          <a:p>
            <a:fld id="{48E700DA-943F-4BB7-A542-38BF1F1CC3ED}" type="datetimeFigureOut">
              <a:rPr lang="da-DK" smtClean="0"/>
              <a:t>04-11-2020</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3653043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E700DA-943F-4BB7-A542-38BF1F1CC3ED}" type="datetimeFigureOut">
              <a:rPr lang="da-DK" smtClean="0"/>
              <a:t>04-11-2020</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1780658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a-DK"/>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E700DA-943F-4BB7-A542-38BF1F1CC3ED}" type="datetimeFigureOut">
              <a:rPr lang="da-DK" smtClean="0"/>
              <a:t>04-11-2020</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671447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a-DK"/>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E700DA-943F-4BB7-A542-38BF1F1CC3ED}" type="datetimeFigureOut">
              <a:rPr lang="da-DK" smtClean="0"/>
              <a:t>04-11-2020</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0EBEE8E3-4684-4E73-908E-28876145A084}" type="slidenum">
              <a:rPr lang="da-DK" smtClean="0"/>
              <a:t>‹nr.›</a:t>
            </a:fld>
            <a:endParaRPr lang="da-DK"/>
          </a:p>
        </p:txBody>
      </p:sp>
    </p:spTree>
    <p:extLst>
      <p:ext uri="{BB962C8B-B14F-4D97-AF65-F5344CB8AC3E}">
        <p14:creationId xmlns:p14="http://schemas.microsoft.com/office/powerpoint/2010/main" val="1004294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a-DK"/>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a-DK"/>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E700DA-943F-4BB7-A542-38BF1F1CC3ED}" type="datetimeFigureOut">
              <a:rPr lang="da-DK" smtClean="0"/>
              <a:t>04-11-2020</a:t>
            </a:fld>
            <a:endParaRPr lang="da-DK"/>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BEE8E3-4684-4E73-908E-28876145A084}" type="slidenum">
              <a:rPr lang="da-DK" smtClean="0"/>
              <a:t>‹nr.›</a:t>
            </a:fld>
            <a:endParaRPr lang="da-DK"/>
          </a:p>
        </p:txBody>
      </p:sp>
    </p:spTree>
    <p:extLst>
      <p:ext uri="{BB962C8B-B14F-4D97-AF65-F5344CB8AC3E}">
        <p14:creationId xmlns:p14="http://schemas.microsoft.com/office/powerpoint/2010/main" val="3021531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F2E9195-E8C1-436E-998A-4D6CDE6811AC}"/>
              </a:ext>
            </a:extLst>
          </p:cNvPr>
          <p:cNvSpPr>
            <a:spLocks noGrp="1"/>
          </p:cNvSpPr>
          <p:nvPr>
            <p:ph type="ctrTitle"/>
          </p:nvPr>
        </p:nvSpPr>
        <p:spPr/>
        <p:txBody>
          <a:bodyPr/>
          <a:lstStyle/>
          <a:p>
            <a:r>
              <a:rPr lang="da-DK" dirty="0"/>
              <a:t>økonomi</a:t>
            </a:r>
          </a:p>
        </p:txBody>
      </p:sp>
      <p:sp>
        <p:nvSpPr>
          <p:cNvPr id="5" name="Undertitel 4">
            <a:extLst>
              <a:ext uri="{FF2B5EF4-FFF2-40B4-BE49-F238E27FC236}">
                <a16:creationId xmlns:a16="http://schemas.microsoft.com/office/drawing/2014/main" id="{A80B35BB-8874-43E8-A97E-D195A8A34395}"/>
              </a:ext>
            </a:extLst>
          </p:cNvPr>
          <p:cNvSpPr>
            <a:spLocks noGrp="1"/>
          </p:cNvSpPr>
          <p:nvPr>
            <p:ph type="subTitle" idx="1"/>
          </p:nvPr>
        </p:nvSpPr>
        <p:spPr/>
        <p:txBody>
          <a:bodyPr/>
          <a:lstStyle/>
          <a:p>
            <a:endParaRPr lang="da-DK"/>
          </a:p>
        </p:txBody>
      </p:sp>
    </p:spTree>
    <p:extLst>
      <p:ext uri="{BB962C8B-B14F-4D97-AF65-F5344CB8AC3E}">
        <p14:creationId xmlns:p14="http://schemas.microsoft.com/office/powerpoint/2010/main" val="390191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D0379-C027-4DF0-BC1A-C047626C626F}"/>
              </a:ext>
            </a:extLst>
          </p:cNvPr>
          <p:cNvSpPr>
            <a:spLocks noGrp="1"/>
          </p:cNvSpPr>
          <p:nvPr>
            <p:ph type="title"/>
          </p:nvPr>
        </p:nvSpPr>
        <p:spPr/>
        <p:txBody>
          <a:bodyPr/>
          <a:lstStyle/>
          <a:p>
            <a:endParaRPr lang="en-DK"/>
          </a:p>
        </p:txBody>
      </p:sp>
      <p:sp>
        <p:nvSpPr>
          <p:cNvPr id="3" name="Pladsholder til indhold 2">
            <a:extLst>
              <a:ext uri="{FF2B5EF4-FFF2-40B4-BE49-F238E27FC236}">
                <a16:creationId xmlns:a16="http://schemas.microsoft.com/office/drawing/2014/main" id="{D62C080B-8075-448A-9DFC-088102C8693D}"/>
              </a:ext>
            </a:extLst>
          </p:cNvPr>
          <p:cNvSpPr>
            <a:spLocks noGrp="1"/>
          </p:cNvSpPr>
          <p:nvPr>
            <p:ph idx="1"/>
          </p:nvPr>
        </p:nvSpPr>
        <p:spPr/>
        <p:txBody>
          <a:bodyPr/>
          <a:lstStyle/>
          <a:p>
            <a:r>
              <a:rPr lang="da-DK" dirty="0"/>
              <a:t>Der er en række </a:t>
            </a:r>
            <a:r>
              <a:rPr lang="da-DK" dirty="0" err="1"/>
              <a:t>karaktaristika</a:t>
            </a:r>
            <a:r>
              <a:rPr lang="da-DK" dirty="0"/>
              <a:t> som balancerede spil har</a:t>
            </a:r>
          </a:p>
          <a:p>
            <a:pPr lvl="1"/>
            <a:r>
              <a:rPr lang="da-DK" dirty="0" err="1"/>
              <a:t>Menigsfyldte</a:t>
            </a:r>
            <a:r>
              <a:rPr lang="da-DK" dirty="0"/>
              <a:t> valg</a:t>
            </a:r>
          </a:p>
          <a:p>
            <a:pPr lvl="1"/>
            <a:r>
              <a:rPr lang="da-DK" dirty="0"/>
              <a:t>Tilfældighed og held betyder ikke så meget at evne bliver irrelevant </a:t>
            </a:r>
          </a:p>
          <a:p>
            <a:pPr lvl="1"/>
            <a:r>
              <a:rPr lang="da-DK" dirty="0"/>
              <a:t>Spillere der kommer ud for en dårlig start kan rette op på det</a:t>
            </a:r>
          </a:p>
          <a:p>
            <a:pPr lvl="1"/>
            <a:r>
              <a:rPr lang="da-DK" dirty="0"/>
              <a:t>Spillet resultere sjældent eller aldrig i en </a:t>
            </a:r>
            <a:r>
              <a:rPr lang="da-DK" dirty="0" err="1"/>
              <a:t>stalemate</a:t>
            </a:r>
            <a:r>
              <a:rPr lang="da-DK" dirty="0"/>
              <a:t> situation</a:t>
            </a:r>
          </a:p>
          <a:p>
            <a:pPr lvl="2"/>
            <a:r>
              <a:rPr lang="da-DK" dirty="0"/>
              <a:t>Særligt ikke hvis der er forskel på de to spilleres evne </a:t>
            </a:r>
          </a:p>
          <a:p>
            <a:pPr lvl="1"/>
            <a:r>
              <a:rPr lang="da-DK" dirty="0"/>
              <a:t>Spillets sværhedsgrad skal være konsistent</a:t>
            </a:r>
          </a:p>
          <a:p>
            <a:endParaRPr lang="en-DK" dirty="0"/>
          </a:p>
        </p:txBody>
      </p:sp>
    </p:spTree>
    <p:extLst>
      <p:ext uri="{BB962C8B-B14F-4D97-AF65-F5344CB8AC3E}">
        <p14:creationId xmlns:p14="http://schemas.microsoft.com/office/powerpoint/2010/main" val="39476627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da-DK"/>
          </a:p>
        </p:txBody>
      </p:sp>
      <p:sp>
        <p:nvSpPr>
          <p:cNvPr id="3" name="Content Placeholder 2"/>
          <p:cNvSpPr>
            <a:spLocks noGrp="1"/>
          </p:cNvSpPr>
          <p:nvPr>
            <p:ph sz="half" idx="1"/>
          </p:nvPr>
        </p:nvSpPr>
        <p:spPr/>
        <p:txBody>
          <a:bodyPr/>
          <a:lstStyle/>
          <a:p>
            <a:r>
              <a:rPr lang="da-DK" dirty="0"/>
              <a:t>Undgå dominante strategier </a:t>
            </a:r>
          </a:p>
          <a:p>
            <a:pPr lvl="1"/>
            <a:r>
              <a:rPr lang="da-DK" dirty="0"/>
              <a:t>Dette gælder også strategier der sætter en stopper for spillets udvikling</a:t>
            </a:r>
          </a:p>
          <a:p>
            <a:pPr lvl="1"/>
            <a:r>
              <a:rPr lang="da-DK" dirty="0"/>
              <a:t>Forsøg at skabe transative forhold </a:t>
            </a:r>
          </a:p>
          <a:p>
            <a:pPr lvl="1"/>
            <a:r>
              <a:rPr lang="da-DK" dirty="0"/>
              <a:t>Brug direct cost og shadow cost til at udligne forskellige valg</a:t>
            </a:r>
          </a:p>
          <a:p>
            <a:pPr lvl="1"/>
            <a:r>
              <a:rPr lang="da-DK" dirty="0"/>
              <a:t>Brug forskellige egenskaber til at give elementer styrker og svagheder </a:t>
            </a:r>
          </a:p>
          <a:p>
            <a:pPr lvl="1"/>
            <a:endParaRPr lang="da-DK" dirty="0"/>
          </a:p>
        </p:txBody>
      </p:sp>
      <p:pic>
        <p:nvPicPr>
          <p:cNvPr id="6" name="Content Placeholder 5"/>
          <p:cNvPicPr>
            <a:picLocks noGrp="1" noChangeAspect="1"/>
          </p:cNvPicPr>
          <p:nvPr>
            <p:ph sz="half" idx="2"/>
          </p:nvPr>
        </p:nvPicPr>
        <p:blipFill>
          <a:blip r:embed="rId2"/>
          <a:stretch>
            <a:fillRect/>
          </a:stretch>
        </p:blipFill>
        <p:spPr>
          <a:xfrm>
            <a:off x="6624637" y="2201069"/>
            <a:ext cx="4276725" cy="3600450"/>
          </a:xfrm>
          <a:prstGeom prst="rect">
            <a:avLst/>
          </a:prstGeom>
        </p:spPr>
      </p:pic>
    </p:spTree>
    <p:extLst>
      <p:ext uri="{BB962C8B-B14F-4D97-AF65-F5344CB8AC3E}">
        <p14:creationId xmlns:p14="http://schemas.microsoft.com/office/powerpoint/2010/main" val="1688053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da-DK"/>
          </a:p>
        </p:txBody>
      </p:sp>
      <p:sp>
        <p:nvSpPr>
          <p:cNvPr id="6" name="Content Placeholder 5"/>
          <p:cNvSpPr>
            <a:spLocks noGrp="1"/>
          </p:cNvSpPr>
          <p:nvPr>
            <p:ph idx="1"/>
          </p:nvPr>
        </p:nvSpPr>
        <p:spPr/>
        <p:txBody>
          <a:bodyPr/>
          <a:lstStyle/>
          <a:p>
            <a:r>
              <a:rPr lang="da-DK" dirty="0"/>
              <a:t>Spillet bør give spilleren oplevelsen af en konsistent maksimal udfordring dvs. ingen spikes i udfordrings niveauet</a:t>
            </a:r>
          </a:p>
          <a:p>
            <a:r>
              <a:rPr lang="da-DK" dirty="0"/>
              <a:t>Spilleren bør aldrig tabe spillet uden advarsel eller gennem elementer som ligger uden for deres kontrol</a:t>
            </a:r>
          </a:p>
          <a:p>
            <a:r>
              <a:rPr lang="da-DK" dirty="0"/>
              <a:t>Spillere får nok information til at træffe velinformerede valg</a:t>
            </a:r>
          </a:p>
          <a:p>
            <a:r>
              <a:rPr lang="da-DK" dirty="0"/>
              <a:t>Al den viden spilleren skal bruge til at vinde spillet bør være i spillet </a:t>
            </a:r>
          </a:p>
        </p:txBody>
      </p:sp>
    </p:spTree>
    <p:extLst>
      <p:ext uri="{BB962C8B-B14F-4D97-AF65-F5344CB8AC3E}">
        <p14:creationId xmlns:p14="http://schemas.microsoft.com/office/powerpoint/2010/main" val="1466961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Percived difficulty</a:t>
            </a:r>
          </a:p>
        </p:txBody>
      </p:sp>
      <p:sp>
        <p:nvSpPr>
          <p:cNvPr id="3" name="Content Placeholder 2"/>
          <p:cNvSpPr>
            <a:spLocks noGrp="1"/>
          </p:cNvSpPr>
          <p:nvPr>
            <p:ph sz="half" idx="1"/>
          </p:nvPr>
        </p:nvSpPr>
        <p:spPr/>
        <p:txBody>
          <a:bodyPr>
            <a:normAutofit fontScale="92500" lnSpcReduction="10000"/>
          </a:bodyPr>
          <a:lstStyle/>
          <a:p>
            <a:r>
              <a:rPr lang="da-DK" dirty="0"/>
              <a:t>Når vi stiller spilleren en udfordring kan vi beregne noget af sværehedsgraden ved at se på hvor gode skills man skal have for at overkomme udfordringen + hvor meget stress vi sætter spilleren under</a:t>
            </a:r>
          </a:p>
          <a:p>
            <a:pPr lvl="1"/>
            <a:r>
              <a:rPr lang="da-DK" dirty="0"/>
              <a:t>Vi skal have trænet spilleren op til dette nødvendige niveau og ligge en passende mængde af stress oveni i </a:t>
            </a:r>
          </a:p>
          <a:p>
            <a:r>
              <a:rPr lang="da-DK" dirty="0"/>
              <a:t>Sammen med dette kigger vi på power provided og relativ difficulty</a:t>
            </a:r>
          </a:p>
          <a:p>
            <a:endParaRPr lang="da-DK" dirty="0"/>
          </a:p>
        </p:txBody>
      </p:sp>
      <p:pic>
        <p:nvPicPr>
          <p:cNvPr id="5" name="Content Placeholder 4"/>
          <p:cNvPicPr>
            <a:picLocks noGrp="1" noChangeAspect="1"/>
          </p:cNvPicPr>
          <p:nvPr>
            <p:ph sz="half" idx="2"/>
          </p:nvPr>
        </p:nvPicPr>
        <p:blipFill>
          <a:blip r:embed="rId2"/>
          <a:stretch>
            <a:fillRect/>
          </a:stretch>
        </p:blipFill>
        <p:spPr>
          <a:xfrm>
            <a:off x="6477000" y="2024856"/>
            <a:ext cx="4572000" cy="3952875"/>
          </a:xfrm>
          <a:prstGeom prst="rect">
            <a:avLst/>
          </a:prstGeom>
        </p:spPr>
      </p:pic>
    </p:spTree>
    <p:extLst>
      <p:ext uri="{BB962C8B-B14F-4D97-AF65-F5344CB8AC3E}">
        <p14:creationId xmlns:p14="http://schemas.microsoft.com/office/powerpoint/2010/main" val="19766434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B9EA48-7DA9-4099-A5C4-8C82DD1840C3}"/>
              </a:ext>
            </a:extLst>
          </p:cNvPr>
          <p:cNvSpPr>
            <a:spLocks noGrp="1"/>
          </p:cNvSpPr>
          <p:nvPr>
            <p:ph type="title"/>
          </p:nvPr>
        </p:nvSpPr>
        <p:spPr/>
        <p:txBody>
          <a:bodyPr/>
          <a:lstStyle/>
          <a:p>
            <a:r>
              <a:rPr lang="da-DK" dirty="0"/>
              <a:t>Feedback loops</a:t>
            </a:r>
          </a:p>
        </p:txBody>
      </p:sp>
      <p:sp>
        <p:nvSpPr>
          <p:cNvPr id="3" name="Pladsholder til indhold 2">
            <a:extLst>
              <a:ext uri="{FF2B5EF4-FFF2-40B4-BE49-F238E27FC236}">
                <a16:creationId xmlns:a16="http://schemas.microsoft.com/office/drawing/2014/main" id="{FFCB1FEB-F058-47AE-8A5F-ADB316FE2774}"/>
              </a:ext>
            </a:extLst>
          </p:cNvPr>
          <p:cNvSpPr>
            <a:spLocks noGrp="1"/>
          </p:cNvSpPr>
          <p:nvPr>
            <p:ph idx="1"/>
          </p:nvPr>
        </p:nvSpPr>
        <p:spPr/>
        <p:txBody>
          <a:bodyPr/>
          <a:lstStyle/>
          <a:p>
            <a:r>
              <a:rPr lang="da-DK" dirty="0"/>
              <a:t>Positiv feedback</a:t>
            </a:r>
          </a:p>
          <a:p>
            <a:pPr lvl="1"/>
            <a:r>
              <a:rPr lang="da-DK" dirty="0"/>
              <a:t>Giver den vindende spiller en fordel eller straffer den tabende spiller</a:t>
            </a:r>
          </a:p>
          <a:p>
            <a:pPr lvl="1"/>
            <a:r>
              <a:rPr lang="da-DK" dirty="0"/>
              <a:t>Spillet kommer ikke til at stagnere </a:t>
            </a:r>
          </a:p>
          <a:p>
            <a:pPr lvl="1"/>
            <a:r>
              <a:rPr lang="da-DK" dirty="0"/>
              <a:t>Kan gøre </a:t>
            </a:r>
            <a:r>
              <a:rPr lang="da-DK" dirty="0" err="1"/>
              <a:t>endgame</a:t>
            </a:r>
            <a:r>
              <a:rPr lang="da-DK" dirty="0"/>
              <a:t> meningsløst</a:t>
            </a:r>
          </a:p>
          <a:p>
            <a:r>
              <a:rPr lang="da-DK" dirty="0"/>
              <a:t>Negativ feedback </a:t>
            </a:r>
          </a:p>
          <a:p>
            <a:pPr lvl="1"/>
            <a:r>
              <a:rPr lang="da-DK" dirty="0"/>
              <a:t>Hjælper den spiller der er ved at tabe</a:t>
            </a:r>
          </a:p>
          <a:p>
            <a:pPr lvl="1"/>
            <a:r>
              <a:rPr lang="da-DK" dirty="0"/>
              <a:t>Udligner forskellen mellem spillere </a:t>
            </a:r>
          </a:p>
          <a:p>
            <a:r>
              <a:rPr lang="da-DK" dirty="0"/>
              <a:t>Det kan være en god ide at have lidt af begge dele i sit spil</a:t>
            </a:r>
          </a:p>
          <a:p>
            <a:r>
              <a:rPr lang="da-DK" dirty="0"/>
              <a:t>Det er en god ide hvis feedbacken ikke påvirker næste feedback loop</a:t>
            </a:r>
          </a:p>
        </p:txBody>
      </p:sp>
    </p:spTree>
    <p:extLst>
      <p:ext uri="{BB962C8B-B14F-4D97-AF65-F5344CB8AC3E}">
        <p14:creationId xmlns:p14="http://schemas.microsoft.com/office/powerpoint/2010/main" val="3556805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Sandsynlighed</a:t>
            </a:r>
          </a:p>
        </p:txBody>
      </p:sp>
      <p:sp>
        <p:nvSpPr>
          <p:cNvPr id="3" name="Content Placeholder 2"/>
          <p:cNvSpPr>
            <a:spLocks noGrp="1"/>
          </p:cNvSpPr>
          <p:nvPr>
            <p:ph idx="1"/>
          </p:nvPr>
        </p:nvSpPr>
        <p:spPr/>
        <p:txBody>
          <a:bodyPr>
            <a:normAutofit lnSpcReduction="10000"/>
          </a:bodyPr>
          <a:lstStyle/>
          <a:p>
            <a:r>
              <a:rPr lang="da-DK" dirty="0"/>
              <a:t>Det er bare en måde at tælle på</a:t>
            </a:r>
          </a:p>
          <a:p>
            <a:r>
              <a:rPr lang="da-DK" dirty="0"/>
              <a:t>Sandsynlighed = antallet af en bestemt begivenhed / antallet af alle begivenheder</a:t>
            </a:r>
          </a:p>
          <a:p>
            <a:r>
              <a:rPr lang="da-DK" dirty="0"/>
              <a:t>Hvad er chancen for at slå 6 på en 6 sidet terning (d6)? </a:t>
            </a:r>
          </a:p>
          <a:p>
            <a:r>
              <a:rPr lang="da-DK" dirty="0"/>
              <a:t>1/6= 0,16666 = 16,6%</a:t>
            </a:r>
          </a:p>
          <a:p>
            <a:r>
              <a:rPr lang="da-DK" dirty="0"/>
              <a:t>Der er ofte flere faktorer der påvirker en handling eller begivenhed</a:t>
            </a:r>
          </a:p>
          <a:p>
            <a:r>
              <a:rPr lang="da-DK" dirty="0"/>
              <a:t>Joint probability bruges når vi skal udregne en sandsynlighed for at mere end en begivenhed er sand. </a:t>
            </a:r>
          </a:p>
          <a:p>
            <a:r>
              <a:rPr lang="da-DK" dirty="0"/>
              <a:t>Hvad er sandsyneligheden for at man med tre mønter kan flippe præcist to af dem til plat</a:t>
            </a:r>
          </a:p>
        </p:txBody>
      </p:sp>
    </p:spTree>
    <p:extLst>
      <p:ext uri="{BB962C8B-B14F-4D97-AF65-F5344CB8AC3E}">
        <p14:creationId xmlns:p14="http://schemas.microsoft.com/office/powerpoint/2010/main" val="2226108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normAutofit/>
          </a:bodyPr>
          <a:lstStyle/>
          <a:p>
            <a:r>
              <a:rPr lang="da-DK" dirty="0"/>
              <a:t>Hver mønt har 50% chance for at lande på plat altså 1/2</a:t>
            </a:r>
          </a:p>
          <a:p>
            <a:r>
              <a:rPr lang="da-DK" dirty="0"/>
              <a:t>Vi har 3 forskellige måder vi kan lave præcist 2 gange plat på tre mønter </a:t>
            </a:r>
          </a:p>
          <a:p>
            <a:r>
              <a:rPr lang="da-DK" dirty="0"/>
              <a:t>½*½*½= 1/8</a:t>
            </a:r>
          </a:p>
          <a:p>
            <a:r>
              <a:rPr lang="da-DK" dirty="0"/>
              <a:t>1/8+1/8+1/8= 3/8</a:t>
            </a:r>
          </a:p>
          <a:p>
            <a:endParaRPr lang="da-DK" dirty="0"/>
          </a:p>
          <a:p>
            <a:endParaRPr lang="da-DK" dirty="0"/>
          </a:p>
        </p:txBody>
      </p:sp>
    </p:spTree>
    <p:extLst>
      <p:ext uri="{BB962C8B-B14F-4D97-AF65-F5344CB8AC3E}">
        <p14:creationId xmlns:p14="http://schemas.microsoft.com/office/powerpoint/2010/main" val="25155712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lstStyle/>
          <a:p>
            <a:r>
              <a:rPr lang="da-DK" dirty="0"/>
              <a:t>Begivenheder hvor der kun kan være 1 der er sand kaldes for en disjointed begivenhed. Ligger vi sandsynligheden sammen for alle disse begivenheder i et sæt får vi 100%</a:t>
            </a:r>
          </a:p>
          <a:p>
            <a:r>
              <a:rPr lang="da-DK" dirty="0"/>
              <a:t>Sandsyneligheden for at to begivenheder finder sted som ikke påvirker hinanden hedder independent propability</a:t>
            </a:r>
          </a:p>
          <a:p>
            <a:pPr lvl="1"/>
            <a:r>
              <a:rPr lang="da-DK" dirty="0"/>
              <a:t>Vi kan sætte ”og” ind i mellem disse</a:t>
            </a:r>
          </a:p>
          <a:p>
            <a:r>
              <a:rPr lang="da-DK" dirty="0"/>
              <a:t>Så sandsynligheden for at to begivenheder finder sted når de ikke påvirker hinanden finder vi ved at gange de to med hinanden. </a:t>
            </a:r>
          </a:p>
          <a:p>
            <a:endParaRPr lang="da-DK" dirty="0"/>
          </a:p>
        </p:txBody>
      </p:sp>
    </p:spTree>
    <p:extLst>
      <p:ext uri="{BB962C8B-B14F-4D97-AF65-F5344CB8AC3E}">
        <p14:creationId xmlns:p14="http://schemas.microsoft.com/office/powerpoint/2010/main" val="387937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lstStyle/>
          <a:p>
            <a:r>
              <a:rPr lang="da-DK" dirty="0"/>
              <a:t>Hvad så hvis vi har et sæt kort med 52 kort i. </a:t>
            </a:r>
          </a:p>
          <a:p>
            <a:r>
              <a:rPr lang="da-DK" dirty="0"/>
              <a:t>Det første kort vi trækker er et æs</a:t>
            </a:r>
          </a:p>
          <a:p>
            <a:r>
              <a:rPr lang="da-DK" dirty="0"/>
              <a:t>Det er der 1/13 chance for</a:t>
            </a:r>
          </a:p>
          <a:p>
            <a:r>
              <a:rPr lang="da-DK" dirty="0"/>
              <a:t>Der er 4 æs i et dæk ud af de 52 kort (4/52)=(1/13)</a:t>
            </a:r>
          </a:p>
          <a:p>
            <a:r>
              <a:rPr lang="da-DK" dirty="0"/>
              <a:t>Men hvad er sandsynligheden for at vi trækker 2 æs lige efter hinanden?</a:t>
            </a:r>
          </a:p>
        </p:txBody>
      </p:sp>
    </p:spTree>
    <p:extLst>
      <p:ext uri="{BB962C8B-B14F-4D97-AF65-F5344CB8AC3E}">
        <p14:creationId xmlns:p14="http://schemas.microsoft.com/office/powerpoint/2010/main" val="39232559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lstStyle/>
          <a:p>
            <a:r>
              <a:rPr lang="da-DK" dirty="0"/>
              <a:t>Det er ikke 1/13*1/13 = 1/169 = 0,6%</a:t>
            </a:r>
          </a:p>
          <a:p>
            <a:r>
              <a:rPr lang="da-DK" dirty="0"/>
              <a:t>vi nu både har fjernet et æs fra bunken og bunken er blevet et kort mindre</a:t>
            </a:r>
          </a:p>
          <a:p>
            <a:r>
              <a:rPr lang="da-DK" dirty="0"/>
              <a:t>Så sandsyneligheden er 4/52*3/51 = 12/2652 = 0,45%</a:t>
            </a:r>
          </a:p>
          <a:p>
            <a:r>
              <a:rPr lang="da-DK" dirty="0"/>
              <a:t>Vi kan kun gange sandsynligheden af 2 begivenheder hvis de er uafhængige af hinanden hvilket sandsynligheden ikke er her</a:t>
            </a:r>
          </a:p>
        </p:txBody>
      </p:sp>
    </p:spTree>
    <p:extLst>
      <p:ext uri="{BB962C8B-B14F-4D97-AF65-F5344CB8AC3E}">
        <p14:creationId xmlns:p14="http://schemas.microsoft.com/office/powerpoint/2010/main" val="1146420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lstStyle/>
          <a:p>
            <a:r>
              <a:rPr lang="da-DK" dirty="0"/>
              <a:t>Økonomi handler om resurser der bliver skabt, brugt eller byttet i et kvantificerbart system</a:t>
            </a:r>
          </a:p>
          <a:p>
            <a:pPr lvl="1"/>
            <a:r>
              <a:rPr lang="da-DK" dirty="0"/>
              <a:t>Handler altså ikke bare om penge i spillet men også om ammo, helse, skill points, våben, enheder, osv.</a:t>
            </a:r>
          </a:p>
          <a:p>
            <a:pPr lvl="1"/>
            <a:r>
              <a:rPr lang="da-DK" dirty="0"/>
              <a:t>Meget af det skal bygges op i forhold til level design </a:t>
            </a:r>
          </a:p>
          <a:p>
            <a:pPr lvl="1"/>
            <a:r>
              <a:rPr lang="da-DK" dirty="0"/>
              <a:t>Der skal også laves en del overordnede overvejelser om hvordan økonomien skal hænge sammen</a:t>
            </a:r>
          </a:p>
        </p:txBody>
      </p:sp>
    </p:spTree>
    <p:extLst>
      <p:ext uri="{BB962C8B-B14F-4D97-AF65-F5344CB8AC3E}">
        <p14:creationId xmlns:p14="http://schemas.microsoft.com/office/powerpoint/2010/main" val="1939712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da-DK"/>
          </a:p>
        </p:txBody>
      </p:sp>
      <p:sp>
        <p:nvSpPr>
          <p:cNvPr id="3" name="Content Placeholder 2"/>
          <p:cNvSpPr>
            <a:spLocks noGrp="1"/>
          </p:cNvSpPr>
          <p:nvPr>
            <p:ph sz="half" idx="1"/>
          </p:nvPr>
        </p:nvSpPr>
        <p:spPr/>
        <p:txBody>
          <a:bodyPr/>
          <a:lstStyle/>
          <a:p>
            <a:r>
              <a:rPr lang="da-DK" dirty="0"/>
              <a:t>Den sidste type af sansynlighed vi skal snakke om her conditionel probability</a:t>
            </a:r>
          </a:p>
          <a:p>
            <a:r>
              <a:rPr lang="da-DK" dirty="0"/>
              <a:t>Det er når sandsynligheden for en ting påvirker sandsynligheden for en anden. Lidt ligesom eksemplet med kortet</a:t>
            </a:r>
          </a:p>
          <a:p>
            <a:r>
              <a:rPr lang="da-DK" dirty="0"/>
              <a:t>Hvad er sandsynligheden for at x er? og y er ? </a:t>
            </a:r>
          </a:p>
          <a:p>
            <a:r>
              <a:rPr lang="da-DK" dirty="0"/>
              <a:t>P(x og y) = P(Y│X)*P(X)</a:t>
            </a:r>
          </a:p>
        </p:txBody>
      </p:sp>
      <p:pic>
        <p:nvPicPr>
          <p:cNvPr id="1026" name="Picture 2" descr="Image result for venn diagram"/>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2112601"/>
            <a:ext cx="5181600" cy="3777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3970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sz="half" idx="1"/>
          </p:nvPr>
        </p:nvSpPr>
        <p:spPr/>
        <p:txBody>
          <a:bodyPr/>
          <a:lstStyle/>
          <a:p>
            <a:r>
              <a:rPr lang="da-DK" dirty="0"/>
              <a:t>Husk altid at inkluderer distribution af sandsynlighed</a:t>
            </a:r>
          </a:p>
          <a:p>
            <a:r>
              <a:rPr lang="da-DK" dirty="0"/>
              <a:t>Dette gør sig særligt gældende når vi simulerer terninger </a:t>
            </a:r>
          </a:p>
        </p:txBody>
      </p:sp>
      <p:pic>
        <p:nvPicPr>
          <p:cNvPr id="2050" name="Picture 2" descr="Image result for distribution on a graph"/>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2056698"/>
            <a:ext cx="5181600" cy="3889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451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Randomness</a:t>
            </a:r>
          </a:p>
        </p:txBody>
      </p:sp>
      <p:sp>
        <p:nvSpPr>
          <p:cNvPr id="6" name="Content Placeholder 5"/>
          <p:cNvSpPr>
            <a:spLocks noGrp="1"/>
          </p:cNvSpPr>
          <p:nvPr>
            <p:ph idx="1"/>
          </p:nvPr>
        </p:nvSpPr>
        <p:spPr/>
        <p:txBody>
          <a:bodyPr/>
          <a:lstStyle/>
          <a:p>
            <a:r>
              <a:rPr lang="da-DK" dirty="0"/>
              <a:t>Tilfældighed er en anden side af sandsynlighed </a:t>
            </a:r>
          </a:p>
          <a:p>
            <a:pPr lvl="1"/>
            <a:r>
              <a:rPr lang="da-DK" dirty="0"/>
              <a:t>Fuldstændigt tilfældige spil mister meget af sin appel ved voksne når de kan begynde at gennemskue det</a:t>
            </a:r>
          </a:p>
          <a:p>
            <a:pPr lvl="1"/>
            <a:r>
              <a:rPr lang="da-DK" dirty="0"/>
              <a:t>I den modsatte ende har vi skillbased spil. Manglen på et element af tilfældighed kan formindske fornøjelsen som spilleren oplever ved at spille det samme spil gentagende gange </a:t>
            </a:r>
          </a:p>
          <a:p>
            <a:r>
              <a:rPr lang="da-DK" dirty="0"/>
              <a:t>Det bedste vi kan gøre at at forsøge at give spilleren en mængde af kontrol over den randomnes der opleves gennem spillet </a:t>
            </a:r>
          </a:p>
        </p:txBody>
      </p:sp>
    </p:spTree>
    <p:extLst>
      <p:ext uri="{BB962C8B-B14F-4D97-AF65-F5344CB8AC3E}">
        <p14:creationId xmlns:p14="http://schemas.microsoft.com/office/powerpoint/2010/main" val="24535993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lstStyle/>
          <a:p>
            <a:r>
              <a:rPr lang="da-DK" dirty="0"/>
              <a:t>Det er der vigtigt at forstå i henhold til sandsynlighed og randomness er hvordan spilleren opfatter det</a:t>
            </a:r>
          </a:p>
          <a:p>
            <a:r>
              <a:rPr lang="da-DK" dirty="0"/>
              <a:t>Total randomness giver os ikke en udfordring som vi gør noget for at overvinde og med mindre der er en fysisk gevinst føler vi ikke noget ved at vinde denne type af spil. </a:t>
            </a:r>
          </a:p>
          <a:p>
            <a:r>
              <a:rPr lang="da-DK" dirty="0"/>
              <a:t>Forstå hvordan randomness og sandsynlighed påvirker spiloplevelsen </a:t>
            </a:r>
          </a:p>
          <a:p>
            <a:r>
              <a:rPr lang="da-DK" dirty="0" err="1"/>
              <a:t>Randomness</a:t>
            </a:r>
            <a:r>
              <a:rPr lang="da-DK" dirty="0"/>
              <a:t> påvirker især vores evne til at planlægge vores handlinger. </a:t>
            </a:r>
          </a:p>
          <a:p>
            <a:pPr lvl="1"/>
            <a:r>
              <a:rPr lang="da-DK" dirty="0"/>
              <a:t>Dette påvirker informations </a:t>
            </a:r>
            <a:r>
              <a:rPr lang="da-DK" dirty="0" err="1"/>
              <a:t>horizonten</a:t>
            </a:r>
            <a:r>
              <a:rPr lang="da-DK" dirty="0"/>
              <a:t>. </a:t>
            </a:r>
          </a:p>
        </p:txBody>
      </p:sp>
    </p:spTree>
    <p:extLst>
      <p:ext uri="{BB962C8B-B14F-4D97-AF65-F5344CB8AC3E}">
        <p14:creationId xmlns:p14="http://schemas.microsoft.com/office/powerpoint/2010/main" val="42386472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6CCD29-88F3-40EA-A088-3C9164EB183B}"/>
              </a:ext>
            </a:extLst>
          </p:cNvPr>
          <p:cNvSpPr>
            <a:spLocks noGrp="1"/>
          </p:cNvSpPr>
          <p:nvPr>
            <p:ph type="title"/>
          </p:nvPr>
        </p:nvSpPr>
        <p:spPr/>
        <p:txBody>
          <a:bodyPr/>
          <a:lstStyle/>
          <a:p>
            <a:r>
              <a:rPr lang="da-DK" dirty="0"/>
              <a:t>Typer </a:t>
            </a:r>
            <a:r>
              <a:rPr lang="da-DK" dirty="0" err="1"/>
              <a:t>randomness</a:t>
            </a:r>
            <a:endParaRPr lang="da-DK" dirty="0"/>
          </a:p>
        </p:txBody>
      </p:sp>
      <p:sp>
        <p:nvSpPr>
          <p:cNvPr id="3" name="Pladsholder til indhold 2">
            <a:extLst>
              <a:ext uri="{FF2B5EF4-FFF2-40B4-BE49-F238E27FC236}">
                <a16:creationId xmlns:a16="http://schemas.microsoft.com/office/drawing/2014/main" id="{FD5AF1D6-3D5C-4A8D-84D5-BA86D8126DAA}"/>
              </a:ext>
            </a:extLst>
          </p:cNvPr>
          <p:cNvSpPr>
            <a:spLocks noGrp="1"/>
          </p:cNvSpPr>
          <p:nvPr>
            <p:ph idx="1"/>
          </p:nvPr>
        </p:nvSpPr>
        <p:spPr/>
        <p:txBody>
          <a:bodyPr>
            <a:normAutofit/>
          </a:bodyPr>
          <a:lstStyle/>
          <a:p>
            <a:r>
              <a:rPr lang="da-DK" dirty="0"/>
              <a:t>Input </a:t>
            </a:r>
            <a:r>
              <a:rPr lang="da-DK" dirty="0" err="1"/>
              <a:t>randomness</a:t>
            </a:r>
            <a:endParaRPr lang="da-DK" dirty="0"/>
          </a:p>
          <a:p>
            <a:pPr lvl="1"/>
            <a:r>
              <a:rPr lang="da-DK" dirty="0" err="1"/>
              <a:t>Random</a:t>
            </a:r>
            <a:r>
              <a:rPr lang="da-DK" dirty="0"/>
              <a:t> før vi laver en handling</a:t>
            </a:r>
          </a:p>
          <a:p>
            <a:pPr lvl="1"/>
            <a:r>
              <a:rPr lang="da-DK" dirty="0"/>
              <a:t>Giver masser </a:t>
            </a:r>
            <a:r>
              <a:rPr lang="da-DK" dirty="0" err="1"/>
              <a:t>replayability</a:t>
            </a:r>
            <a:r>
              <a:rPr lang="da-DK" dirty="0"/>
              <a:t> </a:t>
            </a:r>
          </a:p>
          <a:p>
            <a:pPr lvl="1"/>
            <a:r>
              <a:rPr lang="da-DK" dirty="0"/>
              <a:t>Kan </a:t>
            </a:r>
            <a:r>
              <a:rPr lang="da-DK" dirty="0" err="1"/>
              <a:t>ubalancere</a:t>
            </a:r>
            <a:r>
              <a:rPr lang="da-DK" dirty="0"/>
              <a:t> enkelte baner</a:t>
            </a:r>
          </a:p>
          <a:p>
            <a:pPr lvl="1"/>
            <a:r>
              <a:rPr lang="da-DK" dirty="0"/>
              <a:t>Hvis det sker for ofte kan det blive umuligt at planlægge</a:t>
            </a:r>
          </a:p>
          <a:p>
            <a:r>
              <a:rPr lang="da-DK" dirty="0"/>
              <a:t>Output </a:t>
            </a:r>
            <a:r>
              <a:rPr lang="da-DK" dirty="0" err="1"/>
              <a:t>randomness</a:t>
            </a:r>
            <a:endParaRPr lang="da-DK" dirty="0"/>
          </a:p>
          <a:p>
            <a:pPr lvl="1"/>
            <a:r>
              <a:rPr lang="da-DK" dirty="0" err="1"/>
              <a:t>Random</a:t>
            </a:r>
            <a:r>
              <a:rPr lang="da-DK" dirty="0"/>
              <a:t> efter vi laver en handling </a:t>
            </a:r>
          </a:p>
          <a:p>
            <a:pPr lvl="1"/>
            <a:r>
              <a:rPr lang="da-DK" dirty="0"/>
              <a:t>Kan være svært at ligge planer efter og være forfærdeligt irriterende </a:t>
            </a:r>
          </a:p>
          <a:p>
            <a:pPr lvl="1"/>
            <a:r>
              <a:rPr lang="da-DK" dirty="0"/>
              <a:t>Det er en måde at simulere karakterens evne uden at det trækker på spillerens evne.</a:t>
            </a:r>
          </a:p>
          <a:p>
            <a:pPr lvl="1"/>
            <a:endParaRPr lang="da-DK" dirty="0"/>
          </a:p>
        </p:txBody>
      </p:sp>
    </p:spTree>
    <p:extLst>
      <p:ext uri="{BB962C8B-B14F-4D97-AF65-F5344CB8AC3E}">
        <p14:creationId xmlns:p14="http://schemas.microsoft.com/office/powerpoint/2010/main" val="11365069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lstStyle/>
          <a:p>
            <a:r>
              <a:rPr lang="da-DK" dirty="0"/>
              <a:t>Er det muligt at misse en modstander 32 gange i træk hvis man har 93% chance for at ramme? </a:t>
            </a:r>
          </a:p>
        </p:txBody>
      </p:sp>
    </p:spTree>
    <p:extLst>
      <p:ext uri="{BB962C8B-B14F-4D97-AF65-F5344CB8AC3E}">
        <p14:creationId xmlns:p14="http://schemas.microsoft.com/office/powerpoint/2010/main" val="747914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Økonomi </a:t>
            </a:r>
          </a:p>
        </p:txBody>
      </p:sp>
      <p:sp>
        <p:nvSpPr>
          <p:cNvPr id="3" name="Content Placeholder 2"/>
          <p:cNvSpPr>
            <a:spLocks noGrp="1"/>
          </p:cNvSpPr>
          <p:nvPr>
            <p:ph idx="1"/>
          </p:nvPr>
        </p:nvSpPr>
        <p:spPr/>
        <p:txBody>
          <a:bodyPr/>
          <a:lstStyle/>
          <a:p>
            <a:r>
              <a:rPr lang="da-DK" dirty="0"/>
              <a:t>Alle økonomier består af nogle basale elementer </a:t>
            </a:r>
          </a:p>
          <a:p>
            <a:pPr lvl="1"/>
            <a:r>
              <a:rPr lang="da-DK" dirty="0"/>
              <a:t>Resurser </a:t>
            </a:r>
          </a:p>
          <a:p>
            <a:pPr lvl="2"/>
            <a:r>
              <a:rPr lang="da-DK" dirty="0"/>
              <a:t>Dette er alt hvad der kan opgøre på numerisk vis og som følger spilleren</a:t>
            </a:r>
          </a:p>
          <a:p>
            <a:pPr lvl="2"/>
            <a:r>
              <a:rPr lang="da-DK" dirty="0"/>
              <a:t>Det kan både være fysiske og uhåndgribelige elementer</a:t>
            </a:r>
          </a:p>
          <a:p>
            <a:pPr lvl="2"/>
            <a:r>
              <a:rPr lang="da-DK" dirty="0"/>
              <a:t>Vi kan også snakke om konkrete og abstrakte resurser (så som strategisk fordel)</a:t>
            </a:r>
          </a:p>
          <a:p>
            <a:pPr lvl="1"/>
            <a:r>
              <a:rPr lang="da-DK" dirty="0"/>
              <a:t>Entiteter</a:t>
            </a:r>
          </a:p>
          <a:p>
            <a:pPr lvl="2"/>
            <a:r>
              <a:rPr lang="da-DK" dirty="0"/>
              <a:t>Dette er elementer som på den ene eller anden måde kan indeholde resurser</a:t>
            </a:r>
          </a:p>
          <a:p>
            <a:pPr lvl="1"/>
            <a:r>
              <a:rPr lang="da-DK" dirty="0"/>
              <a:t>Kilder (source/faucet)</a:t>
            </a:r>
          </a:p>
          <a:p>
            <a:pPr lvl="2"/>
            <a:r>
              <a:rPr lang="da-DK" dirty="0"/>
              <a:t>En function der tilfører en mængde af en resurse til spillet </a:t>
            </a:r>
          </a:p>
          <a:p>
            <a:pPr lvl="1"/>
            <a:r>
              <a:rPr lang="da-DK" dirty="0"/>
              <a:t>Drains </a:t>
            </a:r>
          </a:p>
          <a:p>
            <a:pPr lvl="2"/>
            <a:r>
              <a:rPr lang="da-DK" dirty="0"/>
              <a:t>Funktionen af fjerne resurser fra spillet </a:t>
            </a:r>
          </a:p>
        </p:txBody>
      </p:sp>
    </p:spTree>
    <p:extLst>
      <p:ext uri="{BB962C8B-B14F-4D97-AF65-F5344CB8AC3E}">
        <p14:creationId xmlns:p14="http://schemas.microsoft.com/office/powerpoint/2010/main" val="324593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normAutofit lnSpcReduction="10000"/>
          </a:bodyPr>
          <a:lstStyle/>
          <a:p>
            <a:pPr lvl="1"/>
            <a:r>
              <a:rPr lang="da-DK" dirty="0"/>
              <a:t>Konverteringer </a:t>
            </a:r>
          </a:p>
          <a:p>
            <a:pPr lvl="2"/>
            <a:r>
              <a:rPr lang="da-DK" dirty="0"/>
              <a:t>Når vi ændre en resurse til en anden</a:t>
            </a:r>
          </a:p>
          <a:p>
            <a:pPr lvl="1"/>
            <a:r>
              <a:rPr lang="da-DK" dirty="0"/>
              <a:t>Trader </a:t>
            </a:r>
          </a:p>
          <a:p>
            <a:pPr lvl="2"/>
            <a:r>
              <a:rPr lang="da-DK" dirty="0"/>
              <a:t>Når en resurse bliver flyttet fra en entitet til en anden</a:t>
            </a:r>
          </a:p>
          <a:p>
            <a:pPr lvl="1"/>
            <a:r>
              <a:rPr lang="da-DK" dirty="0"/>
              <a:t>Værdi</a:t>
            </a:r>
          </a:p>
          <a:p>
            <a:pPr lvl="2"/>
            <a:r>
              <a:rPr lang="da-DK" dirty="0"/>
              <a:t>Brugs/handlekraften af resursen </a:t>
            </a:r>
          </a:p>
          <a:p>
            <a:r>
              <a:rPr lang="da-DK" dirty="0"/>
              <a:t>Det er disse elementer og funktioner der udgører vores spil økonomi</a:t>
            </a:r>
          </a:p>
          <a:p>
            <a:r>
              <a:rPr lang="da-DK" dirty="0"/>
              <a:t>For hver resurse vi har kan det såleds være en ide at opstille et flow chart for at forstå hvordan denne resurse bevæger sig igennem spillet.</a:t>
            </a:r>
          </a:p>
          <a:p>
            <a:r>
              <a:rPr lang="da-DK" dirty="0"/>
              <a:t>Men der skal også dannes et overblik over helheden af økonomien såleds at manglende drains kan opdages</a:t>
            </a:r>
          </a:p>
          <a:p>
            <a:endParaRPr lang="da-DK" dirty="0"/>
          </a:p>
          <a:p>
            <a:endParaRPr lang="da-DK" dirty="0"/>
          </a:p>
        </p:txBody>
      </p:sp>
    </p:spTree>
    <p:extLst>
      <p:ext uri="{BB962C8B-B14F-4D97-AF65-F5344CB8AC3E}">
        <p14:creationId xmlns:p14="http://schemas.microsoft.com/office/powerpoint/2010/main" val="2642938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da-DK"/>
          </a:p>
        </p:txBody>
      </p:sp>
      <p:sp>
        <p:nvSpPr>
          <p:cNvPr id="3" name="Content Placeholder 2"/>
          <p:cNvSpPr>
            <a:spLocks noGrp="1"/>
          </p:cNvSpPr>
          <p:nvPr>
            <p:ph idx="1"/>
          </p:nvPr>
        </p:nvSpPr>
        <p:spPr/>
        <p:txBody>
          <a:bodyPr/>
          <a:lstStyle/>
          <a:p>
            <a:r>
              <a:rPr lang="da-DK" dirty="0"/>
              <a:t>Husk at overveje udviklingen over tid</a:t>
            </a:r>
          </a:p>
          <a:p>
            <a:r>
              <a:rPr lang="da-DK" dirty="0"/>
              <a:t>Vi kan stabilsere en økonomi ved at bruge negativ feedback</a:t>
            </a:r>
          </a:p>
          <a:p>
            <a:pPr lvl="1"/>
            <a:r>
              <a:rPr lang="da-DK" dirty="0"/>
              <a:t>Den samme handling bliver mindre værd</a:t>
            </a:r>
          </a:p>
          <a:p>
            <a:r>
              <a:rPr lang="da-DK" dirty="0"/>
              <a:t>Vi kan lave kapløb ved at bruge positiv feedback</a:t>
            </a:r>
          </a:p>
          <a:p>
            <a:pPr lvl="1"/>
            <a:r>
              <a:rPr lang="da-DK" dirty="0"/>
              <a:t>Den samme handling bliver mere værd</a:t>
            </a:r>
          </a:p>
        </p:txBody>
      </p:sp>
    </p:spTree>
    <p:extLst>
      <p:ext uri="{BB962C8B-B14F-4D97-AF65-F5344CB8AC3E}">
        <p14:creationId xmlns:p14="http://schemas.microsoft.com/office/powerpoint/2010/main" val="3077791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Odds and ends</a:t>
            </a:r>
          </a:p>
        </p:txBody>
      </p:sp>
      <p:sp>
        <p:nvSpPr>
          <p:cNvPr id="3" name="Content Placeholder 2"/>
          <p:cNvSpPr>
            <a:spLocks noGrp="1"/>
          </p:cNvSpPr>
          <p:nvPr>
            <p:ph idx="1"/>
          </p:nvPr>
        </p:nvSpPr>
        <p:spPr/>
        <p:txBody>
          <a:bodyPr/>
          <a:lstStyle/>
          <a:p>
            <a:r>
              <a:rPr lang="da-DK" dirty="0"/>
              <a:t>Vær forsigtig med crafting </a:t>
            </a:r>
          </a:p>
          <a:p>
            <a:r>
              <a:rPr lang="da-DK" dirty="0"/>
              <a:t>Overvej MUDflation</a:t>
            </a:r>
          </a:p>
          <a:p>
            <a:r>
              <a:rPr lang="da-DK" dirty="0"/>
              <a:t>Vordan vil i håndterer Real Money Trade (RMT)</a:t>
            </a:r>
          </a:p>
          <a:p>
            <a:r>
              <a:rPr lang="da-DK" dirty="0"/>
              <a:t>Micro-transaction</a:t>
            </a:r>
          </a:p>
          <a:p>
            <a:r>
              <a:rPr lang="da-DK" dirty="0"/>
              <a:t>Lav gensidigt eksklusive investeringsmuligheder for at øge replayability</a:t>
            </a:r>
          </a:p>
          <a:p>
            <a:r>
              <a:rPr lang="da-DK" dirty="0"/>
              <a:t>Sørg for at der er ikke er en investering der er mere værd end andet</a:t>
            </a:r>
          </a:p>
        </p:txBody>
      </p:sp>
    </p:spTree>
    <p:extLst>
      <p:ext uri="{BB962C8B-B14F-4D97-AF65-F5344CB8AC3E}">
        <p14:creationId xmlns:p14="http://schemas.microsoft.com/office/powerpoint/2010/main" val="2027774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04794C-CE6C-461B-9098-0D160F901C38}"/>
              </a:ext>
            </a:extLst>
          </p:cNvPr>
          <p:cNvSpPr>
            <a:spLocks noGrp="1"/>
          </p:cNvSpPr>
          <p:nvPr>
            <p:ph type="title"/>
          </p:nvPr>
        </p:nvSpPr>
        <p:spPr/>
        <p:txBody>
          <a:bodyPr/>
          <a:lstStyle/>
          <a:p>
            <a:r>
              <a:rPr lang="da-DK" dirty="0"/>
              <a:t>Opgave </a:t>
            </a:r>
            <a:endParaRPr lang="en-DK" dirty="0"/>
          </a:p>
        </p:txBody>
      </p:sp>
      <p:sp>
        <p:nvSpPr>
          <p:cNvPr id="3" name="Pladsholder til indhold 2">
            <a:extLst>
              <a:ext uri="{FF2B5EF4-FFF2-40B4-BE49-F238E27FC236}">
                <a16:creationId xmlns:a16="http://schemas.microsoft.com/office/drawing/2014/main" id="{80490835-3805-40C0-9EE0-8B97C85AFD64}"/>
              </a:ext>
            </a:extLst>
          </p:cNvPr>
          <p:cNvSpPr>
            <a:spLocks noGrp="1"/>
          </p:cNvSpPr>
          <p:nvPr>
            <p:ph idx="1"/>
          </p:nvPr>
        </p:nvSpPr>
        <p:spPr/>
        <p:txBody>
          <a:bodyPr/>
          <a:lstStyle/>
          <a:p>
            <a:r>
              <a:rPr lang="da-DK" dirty="0"/>
              <a:t>Vælg et spil i kender godt </a:t>
            </a:r>
          </a:p>
          <a:p>
            <a:r>
              <a:rPr lang="da-DK" dirty="0"/>
              <a:t>Tegn systemet for en resurse i spillet.</a:t>
            </a:r>
            <a:endParaRPr lang="en-DK" dirty="0"/>
          </a:p>
        </p:txBody>
      </p:sp>
    </p:spTree>
    <p:extLst>
      <p:ext uri="{BB962C8B-B14F-4D97-AF65-F5344CB8AC3E}">
        <p14:creationId xmlns:p14="http://schemas.microsoft.com/office/powerpoint/2010/main" val="520555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da-DK" dirty="0"/>
              <a:t>Balancing </a:t>
            </a:r>
          </a:p>
        </p:txBody>
      </p:sp>
      <p:sp>
        <p:nvSpPr>
          <p:cNvPr id="3" name="Subtitle 2"/>
          <p:cNvSpPr>
            <a:spLocks noGrp="1"/>
          </p:cNvSpPr>
          <p:nvPr>
            <p:ph type="subTitle" idx="1"/>
          </p:nvPr>
        </p:nvSpPr>
        <p:spPr/>
        <p:txBody>
          <a:bodyPr/>
          <a:lstStyle/>
          <a:p>
            <a:endParaRPr lang="da-DK"/>
          </a:p>
        </p:txBody>
      </p:sp>
    </p:spTree>
    <p:extLst>
      <p:ext uri="{BB962C8B-B14F-4D97-AF65-F5344CB8AC3E}">
        <p14:creationId xmlns:p14="http://schemas.microsoft.com/office/powerpoint/2010/main" val="2576662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Balancing </a:t>
            </a:r>
          </a:p>
        </p:txBody>
      </p:sp>
      <p:sp>
        <p:nvSpPr>
          <p:cNvPr id="3" name="Content Placeholder 2"/>
          <p:cNvSpPr>
            <a:spLocks noGrp="1"/>
          </p:cNvSpPr>
          <p:nvPr>
            <p:ph idx="1"/>
          </p:nvPr>
        </p:nvSpPr>
        <p:spPr/>
        <p:txBody>
          <a:bodyPr/>
          <a:lstStyle/>
          <a:p>
            <a:r>
              <a:rPr lang="da-DK" dirty="0"/>
              <a:t>Balancing handler om at gøre spillet ”fair” </a:t>
            </a:r>
          </a:p>
          <a:p>
            <a:r>
              <a:rPr lang="da-DK" dirty="0"/>
              <a:t>Balancing handler også om at ramme den rette udfordring</a:t>
            </a:r>
          </a:p>
          <a:p>
            <a:r>
              <a:rPr lang="da-DK" dirty="0"/>
              <a:t>Der er stor forskel på om spillet er symmetrisk eller asymmetrisk </a:t>
            </a:r>
          </a:p>
        </p:txBody>
      </p:sp>
    </p:spTree>
    <p:extLst>
      <p:ext uri="{BB962C8B-B14F-4D97-AF65-F5344CB8AC3E}">
        <p14:creationId xmlns:p14="http://schemas.microsoft.com/office/powerpoint/2010/main" val="2724534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DC1A2AE9B851434DADE529523B882294" ma:contentTypeVersion="5" ma:contentTypeDescription="Opret et nyt dokument." ma:contentTypeScope="" ma:versionID="062739ea8fb31e5cf71d7990954f2f6b">
  <xsd:schema xmlns:xsd="http://www.w3.org/2001/XMLSchema" xmlns:xs="http://www.w3.org/2001/XMLSchema" xmlns:p="http://schemas.microsoft.com/office/2006/metadata/properties" xmlns:ns3="f9b4e5c6-183e-4bf0-9e26-d91222c91daa" xmlns:ns4="42fad09f-1cc2-45e0-a3e9-78ea16ad86c7" targetNamespace="http://schemas.microsoft.com/office/2006/metadata/properties" ma:root="true" ma:fieldsID="a67b680bb339a0bce401aacc8301f02e" ns3:_="" ns4:_="">
    <xsd:import namespace="f9b4e5c6-183e-4bf0-9e26-d91222c91daa"/>
    <xsd:import namespace="42fad09f-1cc2-45e0-a3e9-78ea16ad86c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b4e5c6-183e-4bf0-9e26-d91222c91daa" elementFormDefault="qualified">
    <xsd:import namespace="http://schemas.microsoft.com/office/2006/documentManagement/types"/>
    <xsd:import namespace="http://schemas.microsoft.com/office/infopath/2007/PartnerControls"/>
    <xsd:element name="SharedWithUsers" ma:index="8" nillable="true" ma:displayName="Delt med"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lt med detaljer" ma:internalName="SharedWithDetails" ma:readOnly="true">
      <xsd:simpleType>
        <xsd:restriction base="dms:Note">
          <xsd:maxLength value="255"/>
        </xsd:restriction>
      </xsd:simpleType>
    </xsd:element>
    <xsd:element name="SharingHintHash" ma:index="10" nillable="true" ma:displayName="Hashværdi for deling"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2fad09f-1cc2-45e0-a3e9-78ea16ad86c7"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581402B-2420-426C-836D-4B1CA2AED597}">
  <ds:schemaRefs>
    <ds:schemaRef ds:uri="http://schemas.microsoft.com/sharepoint/v3/contenttype/forms"/>
  </ds:schemaRefs>
</ds:datastoreItem>
</file>

<file path=customXml/itemProps2.xml><?xml version="1.0" encoding="utf-8"?>
<ds:datastoreItem xmlns:ds="http://schemas.openxmlformats.org/officeDocument/2006/customXml" ds:itemID="{5125C036-4C95-4C6F-B6C5-606EE35FF0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9b4e5c6-183e-4bf0-9e26-d91222c91daa"/>
    <ds:schemaRef ds:uri="42fad09f-1cc2-45e0-a3e9-78ea16ad86c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7A41102-5594-4AAF-99D9-4785102C5BFC}">
  <ds:schemaRefs>
    <ds:schemaRef ds:uri="http://schemas.openxmlformats.org/package/2006/metadata/core-properties"/>
    <ds:schemaRef ds:uri="http://purl.org/dc/dcmitype/"/>
    <ds:schemaRef ds:uri="http://purl.org/dc/elements/1.1/"/>
    <ds:schemaRef ds:uri="http://purl.org/dc/terms/"/>
    <ds:schemaRef ds:uri="http://schemas.microsoft.com/office/infopath/2007/PartnerControls"/>
    <ds:schemaRef ds:uri="http://schemas.microsoft.com/office/2006/documentManagement/types"/>
    <ds:schemaRef ds:uri="http://www.w3.org/XML/1998/namespace"/>
    <ds:schemaRef ds:uri="http://schemas.microsoft.com/office/2006/metadata/properties"/>
    <ds:schemaRef ds:uri="42fad09f-1cc2-45e0-a3e9-78ea16ad86c7"/>
    <ds:schemaRef ds:uri="f9b4e5c6-183e-4bf0-9e26-d91222c91daa"/>
  </ds:schemaRefs>
</ds:datastoreItem>
</file>

<file path=docProps/app.xml><?xml version="1.0" encoding="utf-8"?>
<Properties xmlns="http://schemas.openxmlformats.org/officeDocument/2006/extended-properties" xmlns:vt="http://schemas.openxmlformats.org/officeDocument/2006/docPropsVTypes">
  <TotalTime>17724</TotalTime>
  <Words>1264</Words>
  <Application>Microsoft Office PowerPoint</Application>
  <PresentationFormat>Widescreen</PresentationFormat>
  <Paragraphs>128</Paragraphs>
  <Slides>25</Slides>
  <Notes>0</Notes>
  <HiddenSlides>0</HiddenSlides>
  <MMClips>0</MMClips>
  <ScaleCrop>false</ScaleCrop>
  <HeadingPairs>
    <vt:vector size="6" baseType="variant">
      <vt:variant>
        <vt:lpstr>Benyttede skrifttyper</vt:lpstr>
      </vt:variant>
      <vt:variant>
        <vt:i4>3</vt:i4>
      </vt:variant>
      <vt:variant>
        <vt:lpstr>Tema</vt:lpstr>
      </vt:variant>
      <vt:variant>
        <vt:i4>1</vt:i4>
      </vt:variant>
      <vt:variant>
        <vt:lpstr>Slidetitler</vt:lpstr>
      </vt:variant>
      <vt:variant>
        <vt:i4>25</vt:i4>
      </vt:variant>
    </vt:vector>
  </HeadingPairs>
  <TitlesOfParts>
    <vt:vector size="29" baseType="lpstr">
      <vt:lpstr>Arial</vt:lpstr>
      <vt:lpstr>Calibri</vt:lpstr>
      <vt:lpstr>Calibri Light</vt:lpstr>
      <vt:lpstr>Office Theme</vt:lpstr>
      <vt:lpstr>økonomi</vt:lpstr>
      <vt:lpstr>PowerPoint-præsentation</vt:lpstr>
      <vt:lpstr>Økonomi </vt:lpstr>
      <vt:lpstr>PowerPoint-præsentation</vt:lpstr>
      <vt:lpstr>PowerPoint-præsentation</vt:lpstr>
      <vt:lpstr>Odds and ends</vt:lpstr>
      <vt:lpstr>Opgave </vt:lpstr>
      <vt:lpstr>Balancing </vt:lpstr>
      <vt:lpstr>Balancing </vt:lpstr>
      <vt:lpstr>PowerPoint-præsentation</vt:lpstr>
      <vt:lpstr>PowerPoint-præsentation</vt:lpstr>
      <vt:lpstr>PowerPoint-præsentation</vt:lpstr>
      <vt:lpstr>Percived difficulty</vt:lpstr>
      <vt:lpstr>Feedback loops</vt:lpstr>
      <vt:lpstr>Sandsynlighed</vt:lpstr>
      <vt:lpstr>PowerPoint-præsentation</vt:lpstr>
      <vt:lpstr>PowerPoint-præsentation</vt:lpstr>
      <vt:lpstr>PowerPoint-præsentation</vt:lpstr>
      <vt:lpstr>PowerPoint-præsentation</vt:lpstr>
      <vt:lpstr>PowerPoint-præsentation</vt:lpstr>
      <vt:lpstr>PowerPoint-præsentation</vt:lpstr>
      <vt:lpstr>Randomness</vt:lpstr>
      <vt:lpstr>PowerPoint-præsentation</vt:lpstr>
      <vt:lpstr>Typer randomness</vt:lpstr>
      <vt:lpstr>PowerPoint-præsentation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Balancing</dc:title>
  <dc:creator>Allan Schnoor</dc:creator>
  <cp:lastModifiedBy>Allan Schnoor</cp:lastModifiedBy>
  <cp:revision>21</cp:revision>
  <cp:lastPrinted>2018-03-27T10:43:36Z</cp:lastPrinted>
  <dcterms:created xsi:type="dcterms:W3CDTF">2016-10-12T05:10:02Z</dcterms:created>
  <dcterms:modified xsi:type="dcterms:W3CDTF">2020-11-04T08:56:50Z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0x010100DC1A2AE9B851434DADE529523B882294</vt:lpwstr>
  </property>
</Properties>
</file>