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312" r:id="rId3"/>
    <p:sldId id="257" r:id="rId4"/>
    <p:sldId id="262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311" r:id="rId15"/>
    <p:sldId id="315" r:id="rId16"/>
    <p:sldId id="287" r:id="rId17"/>
    <p:sldId id="288" r:id="rId18"/>
    <p:sldId id="289" r:id="rId19"/>
    <p:sldId id="290" r:id="rId20"/>
    <p:sldId id="291" r:id="rId21"/>
    <p:sldId id="309" r:id="rId22"/>
    <p:sldId id="310" r:id="rId23"/>
    <p:sldId id="274" r:id="rId24"/>
    <p:sldId id="275" r:id="rId25"/>
    <p:sldId id="319" r:id="rId26"/>
    <p:sldId id="313" r:id="rId27"/>
    <p:sldId id="314" r:id="rId28"/>
    <p:sldId id="316" r:id="rId29"/>
    <p:sldId id="317" r:id="rId30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9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8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7A654B-2851-424F-BFA8-CEF691F44238}" type="datetimeFigureOut">
              <a:rPr lang="da-DK" smtClean="0"/>
              <a:t>03-11-2020</a:t>
            </a:fld>
            <a:endParaRPr lang="da-DK"/>
          </a:p>
        </p:txBody>
      </p:sp>
      <p:sp>
        <p:nvSpPr>
          <p:cNvPr id="4" name="Pladsholder til slide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63632F-3A95-4E18-9AF2-CF78F4334953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468398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716AE761-CAC1-4519-8A6E-347347D05DF0}" type="slidenum">
              <a:t>17</a:t>
            </a:fld>
            <a:endParaRPr lang="da-DK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90513" y="854075"/>
            <a:ext cx="7480300" cy="4208463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43571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8F350B-3012-44FB-8602-96FEC83C36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1AD513E8-1AF9-4A9E-9A9F-DC0408213C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328D334D-4AFC-425D-8860-21F3508EC9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DA6DF-02C1-4701-A076-5F776C63845C}" type="datetimeFigureOut">
              <a:rPr lang="da-DK" smtClean="0"/>
              <a:t>03-11-2020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591923E4-2C99-412F-BC90-657A7F0FE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B89C7AF6-5E91-43EE-B438-DEA11DF92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3F82E-39CA-4E9C-8E63-2F1D3375C55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21078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E4C7C6-42DE-4A3E-826E-4B2580D697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01FA75E9-697C-4279-B733-DF18EEBC8E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50E33590-C876-4E29-80B3-6394CB6785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DA6DF-02C1-4701-A076-5F776C63845C}" type="datetimeFigureOut">
              <a:rPr lang="da-DK" smtClean="0"/>
              <a:t>03-11-2020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1C612739-532F-41BB-9882-65E44BF2E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45986BB7-A8A6-495F-B772-83CC51E14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3F82E-39CA-4E9C-8E63-2F1D3375C55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79251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>
            <a:extLst>
              <a:ext uri="{FF2B5EF4-FFF2-40B4-BE49-F238E27FC236}">
                <a16:creationId xmlns:a16="http://schemas.microsoft.com/office/drawing/2014/main" id="{D6F416F3-1320-41D4-B7FC-2A60CF3B82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BA1E4AC8-F721-4A48-9BB3-E42E2A4A01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EF1B8A0D-CEEB-4805-965B-96E4D7664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DA6DF-02C1-4701-A076-5F776C63845C}" type="datetimeFigureOut">
              <a:rPr lang="da-DK" smtClean="0"/>
              <a:t>03-11-2020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E79A244D-4674-4BAF-9CA6-500085FC7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0C671661-DD06-4452-A256-2102CA62B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3F82E-39CA-4E9C-8E63-2F1D3375C55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23844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B76D34-55CF-4D6B-969F-E98A46A6A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99235D5F-7A85-482A-AB19-8903E5FCA5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16538CAF-3549-49B7-AC7E-F9260248E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DA6DF-02C1-4701-A076-5F776C63845C}" type="datetimeFigureOut">
              <a:rPr lang="da-DK" smtClean="0"/>
              <a:t>03-11-2020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1279BF4C-DFA4-4611-B254-8CEC37FFA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1CA08F3A-8A95-4EE5-812C-9B0C4F325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3F82E-39CA-4E9C-8E63-2F1D3375C55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25491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654A17-FA34-414C-B0BA-20C1B820B8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76B4E5FA-9EBA-4E78-B236-73F1D93CD6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A2490B31-9249-47C1-9DA2-26AF5D538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DA6DF-02C1-4701-A076-5F776C63845C}" type="datetimeFigureOut">
              <a:rPr lang="da-DK" smtClean="0"/>
              <a:t>03-11-2020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6717F644-208C-40BE-A9FB-3164832EA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C561A95B-3B9A-4A4A-AC2E-C0BA2AD35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3F82E-39CA-4E9C-8E63-2F1D3375C55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23321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39AB43-BC79-49CD-902F-2EB764157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C04FFF94-029A-4120-8C6E-5833FB0B53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EFF51C35-9294-40D6-8062-4505B39945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EBBF024D-3F5C-4E1D-90CE-A8E5DE9C2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DA6DF-02C1-4701-A076-5F776C63845C}" type="datetimeFigureOut">
              <a:rPr lang="da-DK" smtClean="0"/>
              <a:t>03-11-2020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5EC3F6FD-4102-4E55-BDB7-07A560250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68C94558-E4F4-4BE9-AFDD-DB90BA9CF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3F82E-39CA-4E9C-8E63-2F1D3375C55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914050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BB08D0-4607-4E4E-B861-2E1D34335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F3177897-CAF1-4093-B141-A008C7C963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9C6643EA-6FE7-45D1-BA8D-6BF80D50A8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6C548CE8-8B3F-4896-B639-E1637093C6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6" name="Pladsholder til indhold 5">
            <a:extLst>
              <a:ext uri="{FF2B5EF4-FFF2-40B4-BE49-F238E27FC236}">
                <a16:creationId xmlns:a16="http://schemas.microsoft.com/office/drawing/2014/main" id="{E81A5C5F-D824-4B93-873A-9A908BCABD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>
            <a:extLst>
              <a:ext uri="{FF2B5EF4-FFF2-40B4-BE49-F238E27FC236}">
                <a16:creationId xmlns:a16="http://schemas.microsoft.com/office/drawing/2014/main" id="{210300B4-85DA-4EDB-AE90-7BC08276FD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DA6DF-02C1-4701-A076-5F776C63845C}" type="datetimeFigureOut">
              <a:rPr lang="da-DK" smtClean="0"/>
              <a:t>03-11-2020</a:t>
            </a:fld>
            <a:endParaRPr lang="da-DK"/>
          </a:p>
        </p:txBody>
      </p:sp>
      <p:sp>
        <p:nvSpPr>
          <p:cNvPr id="8" name="Pladsholder til sidefod 7">
            <a:extLst>
              <a:ext uri="{FF2B5EF4-FFF2-40B4-BE49-F238E27FC236}">
                <a16:creationId xmlns:a16="http://schemas.microsoft.com/office/drawing/2014/main" id="{7C453B67-7BE7-4826-900B-D4EE02E07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>
            <a:extLst>
              <a:ext uri="{FF2B5EF4-FFF2-40B4-BE49-F238E27FC236}">
                <a16:creationId xmlns:a16="http://schemas.microsoft.com/office/drawing/2014/main" id="{AB043897-5FA9-4ABF-8009-6A9F256E5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3F82E-39CA-4E9C-8E63-2F1D3375C55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634672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1608D4-DD32-42F8-A245-F0645A850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dato 2">
            <a:extLst>
              <a:ext uri="{FF2B5EF4-FFF2-40B4-BE49-F238E27FC236}">
                <a16:creationId xmlns:a16="http://schemas.microsoft.com/office/drawing/2014/main" id="{461BDBDE-A3E5-453C-93A6-B29674CF0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DA6DF-02C1-4701-A076-5F776C63845C}" type="datetimeFigureOut">
              <a:rPr lang="da-DK" smtClean="0"/>
              <a:t>03-11-2020</a:t>
            </a:fld>
            <a:endParaRPr lang="da-DK"/>
          </a:p>
        </p:txBody>
      </p:sp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A55D20B5-B13F-4674-9709-F9BAD7F4F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6D323A41-57F5-42F1-887F-251E8F750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3F82E-39CA-4E9C-8E63-2F1D3375C55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03921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>
            <a:extLst>
              <a:ext uri="{FF2B5EF4-FFF2-40B4-BE49-F238E27FC236}">
                <a16:creationId xmlns:a16="http://schemas.microsoft.com/office/drawing/2014/main" id="{A90923A1-3080-48C9-8686-A7E94978A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DA6DF-02C1-4701-A076-5F776C63845C}" type="datetimeFigureOut">
              <a:rPr lang="da-DK" smtClean="0"/>
              <a:t>03-11-2020</a:t>
            </a:fld>
            <a:endParaRPr lang="da-DK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id="{F5DAD9CD-FB0E-4287-85EF-0341FFC83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E362B0DA-CC2F-436B-B4F2-5A324CC85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3F82E-39CA-4E9C-8E63-2F1D3375C55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19249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438659-72AF-4F4D-AB43-73C71041A4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F2048C11-2CA4-420D-9A03-5EAE5A2777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2F32D5D2-0D96-4AF9-BE73-AEC6132F0C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D4408DCA-B56D-460E-BDA9-17FADF9E6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DA6DF-02C1-4701-A076-5F776C63845C}" type="datetimeFigureOut">
              <a:rPr lang="da-DK" smtClean="0"/>
              <a:t>03-11-2020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9841F4E8-2EBF-4A4C-AA4E-8EE3577B9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A85B5B6C-95A1-41F3-BE65-1C017E31C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3F82E-39CA-4E9C-8E63-2F1D3375C55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168784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330192-67F2-4CD6-A1EA-C9F5E446E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billede 2">
            <a:extLst>
              <a:ext uri="{FF2B5EF4-FFF2-40B4-BE49-F238E27FC236}">
                <a16:creationId xmlns:a16="http://schemas.microsoft.com/office/drawing/2014/main" id="{5DE5A780-3249-4FCC-A4C9-BF751B4F2A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CD56CD45-4623-410D-84D2-9C97694016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9E3DA375-2059-4326-870E-F5F054C5DC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DA6DF-02C1-4701-A076-5F776C63845C}" type="datetimeFigureOut">
              <a:rPr lang="da-DK" smtClean="0"/>
              <a:t>03-11-2020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0A4FDC7E-5F27-4415-9CA6-1BF5A8980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9439CD08-9A74-4FDB-A260-4B1D2F6A9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3F82E-39CA-4E9C-8E63-2F1D3375C55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71667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>
            <a:extLst>
              <a:ext uri="{FF2B5EF4-FFF2-40B4-BE49-F238E27FC236}">
                <a16:creationId xmlns:a16="http://schemas.microsoft.com/office/drawing/2014/main" id="{D333918A-A82A-4344-B182-81F836787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59C9C069-AB78-425F-967F-AA300E54EE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15452859-3AAE-483D-9786-96EFEBB206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7DA6DF-02C1-4701-A076-5F776C63845C}" type="datetimeFigureOut">
              <a:rPr lang="da-DK" smtClean="0"/>
              <a:t>03-11-2020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3FE42590-6F7E-4E9C-8790-7CCC290C8F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6012DD86-16BC-4B97-9A17-CC4552A532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3F82E-39CA-4E9C-8E63-2F1D3375C55A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400889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blog.brainhex.com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blog.brainhex.com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blog.brainhex.com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quanticfoundry.com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blog.brainhex.com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blog.brainhex.com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blog.brainhex.com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blog.brainhex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3B41E6-BBD6-4561-8E96-0485DE9C84C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/>
              <a:t>Computerspilsteori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AC4952EF-37FD-45B2-BCC3-D43F7403517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dirty="0"/>
              <a:t>Læring, motivation og valg</a:t>
            </a:r>
          </a:p>
        </p:txBody>
      </p:sp>
    </p:spTree>
    <p:extLst>
      <p:ext uri="{BB962C8B-B14F-4D97-AF65-F5344CB8AC3E}">
        <p14:creationId xmlns:p14="http://schemas.microsoft.com/office/powerpoint/2010/main" val="23006463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B652D2-9B13-430F-8AB2-CDE60DFE7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BrainHex</a:t>
            </a:r>
            <a:r>
              <a:rPr lang="da-DK" dirty="0"/>
              <a:t> </a:t>
            </a:r>
            <a:r>
              <a:rPr lang="da-DK" dirty="0">
                <a:hlinkClick r:id="rId2"/>
              </a:rPr>
              <a:t>http://blog.brainhex.com/</a:t>
            </a:r>
            <a:r>
              <a:rPr lang="da-DK" dirty="0"/>
              <a:t> </a:t>
            </a:r>
            <a:endParaRPr lang="en-DK" dirty="0"/>
          </a:p>
        </p:txBody>
      </p:sp>
      <p:pic>
        <p:nvPicPr>
          <p:cNvPr id="6" name="Pladsholder til indhold 5">
            <a:extLst>
              <a:ext uri="{FF2B5EF4-FFF2-40B4-BE49-F238E27FC236}">
                <a16:creationId xmlns:a16="http://schemas.microsoft.com/office/drawing/2014/main" id="{8AA2EDA7-290D-4B41-BE4B-317A0D89DF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16036" y="1825625"/>
            <a:ext cx="8159928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6709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B652D2-9B13-430F-8AB2-CDE60DFE7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BrainHex</a:t>
            </a:r>
            <a:r>
              <a:rPr lang="da-DK" dirty="0"/>
              <a:t> </a:t>
            </a:r>
            <a:r>
              <a:rPr lang="da-DK" dirty="0">
                <a:hlinkClick r:id="rId2"/>
              </a:rPr>
              <a:t>http://blog.brainhex.com/</a:t>
            </a:r>
            <a:r>
              <a:rPr lang="da-DK" dirty="0"/>
              <a:t> </a:t>
            </a:r>
            <a:endParaRPr lang="en-DK" dirty="0"/>
          </a:p>
        </p:txBody>
      </p:sp>
      <p:pic>
        <p:nvPicPr>
          <p:cNvPr id="6" name="Pladsholder til indhold 5">
            <a:extLst>
              <a:ext uri="{FF2B5EF4-FFF2-40B4-BE49-F238E27FC236}">
                <a16:creationId xmlns:a16="http://schemas.microsoft.com/office/drawing/2014/main" id="{612210AB-3292-48E8-996C-DCD2A98CB6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809750" y="2058194"/>
            <a:ext cx="8572500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8060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B652D2-9B13-430F-8AB2-CDE60DFE7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BrainHex</a:t>
            </a:r>
            <a:r>
              <a:rPr lang="da-DK" dirty="0"/>
              <a:t> </a:t>
            </a:r>
            <a:r>
              <a:rPr lang="da-DK" dirty="0">
                <a:hlinkClick r:id="rId2"/>
              </a:rPr>
              <a:t>http://blog.brainhex.com/</a:t>
            </a:r>
            <a:r>
              <a:rPr lang="da-DK" dirty="0"/>
              <a:t> </a:t>
            </a:r>
            <a:endParaRPr lang="en-DK" dirty="0"/>
          </a:p>
        </p:txBody>
      </p:sp>
      <p:pic>
        <p:nvPicPr>
          <p:cNvPr id="7" name="Pladsholder til indhold 6">
            <a:extLst>
              <a:ext uri="{FF2B5EF4-FFF2-40B4-BE49-F238E27FC236}">
                <a16:creationId xmlns:a16="http://schemas.microsoft.com/office/drawing/2014/main" id="{7BF594F6-5B10-4D82-B68A-3378293141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89182" y="1825625"/>
            <a:ext cx="8013635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0596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FED70B-2C75-4C31-BD5F-FC66E6CD22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BrainHex</a:t>
            </a:r>
            <a:endParaRPr lang="en-DK" dirty="0"/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F17102CD-FD85-4BB8-88AA-61D98AAA72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Er god fordi </a:t>
            </a:r>
          </a:p>
          <a:p>
            <a:pPr lvl="1"/>
            <a:r>
              <a:rPr lang="da-DK" dirty="0"/>
              <a:t>den har undtagelser </a:t>
            </a:r>
          </a:p>
          <a:p>
            <a:pPr lvl="1"/>
            <a:r>
              <a:rPr lang="da-DK" dirty="0"/>
              <a:t>den kombinere forskellige klasser</a:t>
            </a:r>
          </a:p>
          <a:p>
            <a:pPr lvl="1"/>
            <a:endParaRPr lang="da-DK" dirty="0"/>
          </a:p>
          <a:p>
            <a:r>
              <a:rPr lang="da-DK" dirty="0"/>
              <a:t>Problemet med alle typer af klassifikation er </a:t>
            </a:r>
          </a:p>
          <a:p>
            <a:pPr lvl="1"/>
            <a:r>
              <a:rPr lang="da-DK" dirty="0"/>
              <a:t>Du er så meget det en og så meget det andet</a:t>
            </a:r>
          </a:p>
          <a:p>
            <a:endParaRPr lang="da-DK" dirty="0"/>
          </a:p>
          <a:p>
            <a:r>
              <a:rPr lang="da-DK" dirty="0"/>
              <a:t>Har du lyst til den samme pizza hver dag?</a:t>
            </a:r>
          </a:p>
          <a:p>
            <a:r>
              <a:rPr lang="da-DK" dirty="0"/>
              <a:t>Har du lyst til det samme spil hele tiden?</a:t>
            </a:r>
          </a:p>
          <a:p>
            <a:endParaRPr lang="en-DK" dirty="0"/>
          </a:p>
        </p:txBody>
      </p:sp>
    </p:spTree>
    <p:extLst>
      <p:ext uri="{BB962C8B-B14F-4D97-AF65-F5344CB8AC3E}">
        <p14:creationId xmlns:p14="http://schemas.microsoft.com/office/powerpoint/2010/main" val="10492954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68644123-E64A-4422-A6A4-AA2DE9FE9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Læring</a:t>
            </a:r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D0AF0DD6-0E40-4069-A268-7E753E1ED6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573092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799DB279-C44C-48F1-8F5E-A2F61704B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Lille opgave</a:t>
            </a:r>
          </a:p>
        </p:txBody>
      </p:sp>
      <p:sp>
        <p:nvSpPr>
          <p:cNvPr id="5" name="Pladsholder til indhold 4">
            <a:extLst>
              <a:ext uri="{FF2B5EF4-FFF2-40B4-BE49-F238E27FC236}">
                <a16:creationId xmlns:a16="http://schemas.microsoft.com/office/drawing/2014/main" id="{9EF1F1B0-F740-4BA7-B47D-E289B22327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Hvad er den værste </a:t>
            </a:r>
            <a:r>
              <a:rPr lang="da-DK" dirty="0" err="1"/>
              <a:t>tutorial</a:t>
            </a:r>
            <a:r>
              <a:rPr lang="da-DK" dirty="0"/>
              <a:t> du har prøvet</a:t>
            </a:r>
          </a:p>
          <a:p>
            <a:r>
              <a:rPr lang="da-DK" dirty="0"/>
              <a:t>Hvad er den bedste </a:t>
            </a:r>
            <a:r>
              <a:rPr lang="da-DK" dirty="0" err="1"/>
              <a:t>turorial</a:t>
            </a:r>
            <a:r>
              <a:rPr lang="da-DK" dirty="0"/>
              <a:t> </a:t>
            </a:r>
          </a:p>
          <a:p>
            <a:r>
              <a:rPr lang="da-DK" dirty="0"/>
              <a:t>Hvad var de ved de oplevelser der gjorde det godt/skidt?</a:t>
            </a:r>
          </a:p>
        </p:txBody>
      </p:sp>
    </p:spTree>
    <p:extLst>
      <p:ext uri="{BB962C8B-B14F-4D97-AF65-F5344CB8AC3E}">
        <p14:creationId xmlns:p14="http://schemas.microsoft.com/office/powerpoint/2010/main" val="3635471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Learning </a:t>
            </a:r>
            <a:r>
              <a:rPr lang="da-DK" dirty="0" err="1"/>
              <a:t>curve</a:t>
            </a:r>
            <a:endParaRPr lang="da-DK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a-DK" dirty="0"/>
              <a:t>Vi skal lærer spilleren at interagerer med spillet</a:t>
            </a:r>
          </a:p>
          <a:p>
            <a:r>
              <a:rPr lang="da-DK" dirty="0"/>
              <a:t>Start altid folk ud med meget basic </a:t>
            </a:r>
            <a:r>
              <a:rPr lang="da-DK" dirty="0" err="1"/>
              <a:t>gameplay</a:t>
            </a:r>
            <a:endParaRPr lang="da-DK" dirty="0"/>
          </a:p>
          <a:p>
            <a:r>
              <a:rPr lang="da-DK" dirty="0"/>
              <a:t>Sørg for at dette område hurtigt kan løbes igennem således at hardcore </a:t>
            </a:r>
            <a:r>
              <a:rPr lang="da-DK" dirty="0" err="1"/>
              <a:t>players</a:t>
            </a:r>
            <a:r>
              <a:rPr lang="da-DK" dirty="0"/>
              <a:t> og </a:t>
            </a:r>
            <a:r>
              <a:rPr lang="da-DK" dirty="0" err="1"/>
              <a:t>repeat</a:t>
            </a:r>
            <a:r>
              <a:rPr lang="da-DK" dirty="0"/>
              <a:t> </a:t>
            </a:r>
            <a:r>
              <a:rPr lang="da-DK" dirty="0" err="1"/>
              <a:t>players</a:t>
            </a:r>
            <a:r>
              <a:rPr lang="da-DK" dirty="0"/>
              <a:t> ikke skal tvinges igennem noget det ved eller selv kan regne ud</a:t>
            </a:r>
          </a:p>
          <a:p>
            <a:r>
              <a:rPr lang="da-DK" dirty="0"/>
              <a:t>Desto mere organisk dette føles desto bedre</a:t>
            </a:r>
          </a:p>
        </p:txBody>
      </p:sp>
      <p:pic>
        <p:nvPicPr>
          <p:cNvPr id="1026" name="Picture 2" descr="http://3.bp.blogspot.com/-qXZQsGwcHn8/VjvuypHWqnI/AAAAAAAAfRM/R5HN183A2Pw/s1600/lc2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414346"/>
            <a:ext cx="5181600" cy="3173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69470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da-DK"/>
              <a:t>Evner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1980739" y="1604842"/>
            <a:ext cx="8229627" cy="4645025"/>
          </a:xfrm>
        </p:spPr>
        <p:txBody>
          <a:bodyPr/>
          <a:lstStyle/>
          <a:p>
            <a:pPr lvl="0">
              <a:buSzPct val="45000"/>
              <a:buFont typeface="StarSymbol"/>
              <a:buChar char="●"/>
            </a:pPr>
            <a:r>
              <a:rPr lang="da-DK" dirty="0"/>
              <a:t>Start med at lærer spilleren de fundamentale evner der er nødvendige for at spille</a:t>
            </a:r>
          </a:p>
          <a:p>
            <a:pPr lvl="1" hangingPunct="0">
              <a:spcBef>
                <a:spcPts val="0"/>
              </a:spcBef>
              <a:spcAft>
                <a:spcPts val="1286"/>
              </a:spcAft>
              <a:buSzPct val="75000"/>
              <a:buFont typeface="StarSymbol"/>
              <a:buChar char="–"/>
            </a:pPr>
            <a:r>
              <a:rPr lang="da-DK" sz="2903" dirty="0">
                <a:latin typeface="Arial" pitchFamily="18"/>
                <a:ea typeface="Microsoft YaHei" pitchFamily="2"/>
              </a:rPr>
              <a:t>Vær forsigtig med at undlade standardiserede evner</a:t>
            </a:r>
          </a:p>
          <a:p>
            <a:pPr lvl="0">
              <a:buSzPct val="45000"/>
              <a:buFont typeface="StarSymbol"/>
              <a:buChar char="●"/>
            </a:pPr>
            <a:r>
              <a:rPr lang="da-DK" dirty="0"/>
              <a:t>Gør </a:t>
            </a:r>
            <a:r>
              <a:rPr lang="da-DK" dirty="0" err="1"/>
              <a:t>tutorials</a:t>
            </a:r>
            <a:r>
              <a:rPr lang="da-DK" dirty="0"/>
              <a:t> til en del af det gameplayet</a:t>
            </a:r>
          </a:p>
          <a:p>
            <a:pPr lvl="0">
              <a:buSzPct val="45000"/>
              <a:buFont typeface="StarSymbol"/>
              <a:buChar char="●"/>
            </a:pPr>
            <a:r>
              <a:rPr lang="da-DK" dirty="0"/>
              <a:t>For at lærer spilleren nye evner kan man blokere deres videre fremgang indtil de har lært evnen at kende</a:t>
            </a:r>
          </a:p>
          <a:p>
            <a:pPr lvl="0">
              <a:buSzPct val="45000"/>
              <a:buFont typeface="StarSymbol"/>
              <a:buChar char="●"/>
            </a:pPr>
            <a:r>
              <a:rPr lang="da-DK" dirty="0"/>
              <a:t>Sørg for at der går noget tid mellem at du lærer spilleren avancerede evner</a:t>
            </a:r>
          </a:p>
        </p:txBody>
      </p:sp>
    </p:spTree>
    <p:extLst>
      <p:ext uri="{BB962C8B-B14F-4D97-AF65-F5344CB8AC3E}">
        <p14:creationId xmlns:p14="http://schemas.microsoft.com/office/powerpoint/2010/main" val="16449560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Udfordringer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a-DK" dirty="0"/>
              <a:t>To faktorer i udfordringer </a:t>
            </a:r>
          </a:p>
          <a:p>
            <a:pPr lvl="1"/>
            <a:r>
              <a:rPr lang="da-DK" dirty="0"/>
              <a:t>Stress</a:t>
            </a:r>
          </a:p>
          <a:p>
            <a:pPr lvl="1"/>
            <a:r>
              <a:rPr lang="da-DK" dirty="0" err="1"/>
              <a:t>Skill</a:t>
            </a:r>
            <a:endParaRPr lang="da-DK" dirty="0"/>
          </a:p>
          <a:p>
            <a:pPr lvl="2"/>
            <a:r>
              <a:rPr lang="da-DK" dirty="0"/>
              <a:t>Mental </a:t>
            </a:r>
          </a:p>
          <a:p>
            <a:pPr lvl="2"/>
            <a:r>
              <a:rPr lang="da-DK" dirty="0"/>
              <a:t>Fysisk	</a:t>
            </a:r>
          </a:p>
          <a:p>
            <a:pPr lvl="1"/>
            <a:r>
              <a:rPr lang="da-DK" dirty="0"/>
              <a:t>Kombinationen af disse to</a:t>
            </a:r>
          </a:p>
          <a:p>
            <a:r>
              <a:rPr lang="da-DK" dirty="0"/>
              <a:t>Begrænsninger øger udfordringen  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72200" y="2090861"/>
            <a:ext cx="5181600" cy="3820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7581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udfordringer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a-DK" dirty="0"/>
              <a:t>Fysiske</a:t>
            </a:r>
          </a:p>
          <a:p>
            <a:pPr lvl="1"/>
            <a:r>
              <a:rPr lang="da-DK" dirty="0"/>
              <a:t>Fart og reaktions tid</a:t>
            </a:r>
          </a:p>
          <a:p>
            <a:pPr lvl="1"/>
            <a:r>
              <a:rPr lang="da-DK" dirty="0"/>
              <a:t>Præcision</a:t>
            </a:r>
          </a:p>
          <a:p>
            <a:pPr lvl="1"/>
            <a:r>
              <a:rPr lang="da-DK" dirty="0"/>
              <a:t>Forståelse for fysik</a:t>
            </a:r>
          </a:p>
          <a:p>
            <a:pPr lvl="1"/>
            <a:r>
              <a:rPr lang="da-DK" dirty="0"/>
              <a:t>Timing og rytme </a:t>
            </a:r>
          </a:p>
          <a:p>
            <a:pPr lvl="1"/>
            <a:r>
              <a:rPr lang="da-DK" dirty="0"/>
              <a:t>Kombinationer af bevægelser </a:t>
            </a:r>
          </a:p>
          <a:p>
            <a:pPr lvl="1"/>
            <a:endParaRPr lang="da-DK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a-DK" dirty="0"/>
              <a:t>Mentale udfordringer</a:t>
            </a:r>
          </a:p>
          <a:p>
            <a:pPr lvl="1"/>
            <a:r>
              <a:rPr lang="da-DK" dirty="0"/>
              <a:t>Formelt logiske </a:t>
            </a:r>
            <a:r>
              <a:rPr lang="da-DK" dirty="0" err="1"/>
              <a:t>puzzles</a:t>
            </a:r>
            <a:endParaRPr lang="da-DK" dirty="0"/>
          </a:p>
          <a:p>
            <a:pPr lvl="2"/>
            <a:r>
              <a:rPr lang="da-DK" dirty="0"/>
              <a:t>Undgå </a:t>
            </a:r>
            <a:r>
              <a:rPr lang="da-DK" dirty="0" err="1"/>
              <a:t>trial</a:t>
            </a:r>
            <a:r>
              <a:rPr lang="da-DK" dirty="0"/>
              <a:t> and </a:t>
            </a:r>
            <a:r>
              <a:rPr lang="da-DK" dirty="0" err="1"/>
              <a:t>error</a:t>
            </a:r>
            <a:endParaRPr lang="da-DK" dirty="0"/>
          </a:p>
          <a:p>
            <a:pPr lvl="1"/>
            <a:r>
              <a:rPr lang="da-DK" dirty="0"/>
              <a:t>Matematiske udfordringer</a:t>
            </a:r>
          </a:p>
          <a:p>
            <a:pPr lvl="1"/>
            <a:r>
              <a:rPr lang="da-DK" dirty="0"/>
              <a:t>Faktuel viden</a:t>
            </a:r>
          </a:p>
          <a:p>
            <a:pPr lvl="1"/>
            <a:r>
              <a:rPr lang="da-DK" dirty="0"/>
              <a:t>Hukommelses udfordringer</a:t>
            </a:r>
          </a:p>
          <a:p>
            <a:pPr lvl="1"/>
            <a:r>
              <a:rPr lang="da-DK" dirty="0"/>
              <a:t>Mønster genkendelse</a:t>
            </a:r>
          </a:p>
          <a:p>
            <a:pPr lvl="1"/>
            <a:r>
              <a:rPr lang="da-DK" dirty="0"/>
              <a:t>Udforskning</a:t>
            </a:r>
          </a:p>
          <a:p>
            <a:pPr lvl="1"/>
            <a:r>
              <a:rPr lang="da-DK" dirty="0"/>
              <a:t>Rumlig opmærksomhed </a:t>
            </a:r>
          </a:p>
          <a:p>
            <a:pPr lvl="1"/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122416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F97E2492-084C-4C9E-86B2-882CB2383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Motivation</a:t>
            </a:r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72C7D425-B50A-465C-946B-5F3C57D7CE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8538612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udfordringer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Konflikter</a:t>
            </a:r>
          </a:p>
          <a:p>
            <a:pPr lvl="1"/>
            <a:r>
              <a:rPr lang="da-DK" dirty="0"/>
              <a:t>Strategisk </a:t>
            </a:r>
          </a:p>
          <a:p>
            <a:pPr lvl="1"/>
            <a:r>
              <a:rPr lang="da-DK" dirty="0"/>
              <a:t>Taktisk </a:t>
            </a:r>
          </a:p>
          <a:p>
            <a:pPr lvl="1"/>
            <a:r>
              <a:rPr lang="da-DK" dirty="0"/>
              <a:t>Logistisk</a:t>
            </a:r>
          </a:p>
          <a:p>
            <a:r>
              <a:rPr lang="da-DK" dirty="0"/>
              <a:t>Tænk belønning, staf og konsekvenser ind i udfordringer</a:t>
            </a:r>
          </a:p>
          <a:p>
            <a:pPr lvl="1"/>
            <a:r>
              <a:rPr lang="da-DK" dirty="0"/>
              <a:t>Positive og negative feedback loops </a:t>
            </a:r>
          </a:p>
        </p:txBody>
      </p:sp>
    </p:spTree>
    <p:extLst>
      <p:ext uri="{BB962C8B-B14F-4D97-AF65-F5344CB8AC3E}">
        <p14:creationId xmlns:p14="http://schemas.microsoft.com/office/powerpoint/2010/main" val="26510619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At spille spillet rigtigt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Vi forstår baner gennem syn og hørelse </a:t>
            </a:r>
          </a:p>
          <a:p>
            <a:pPr lvl="1"/>
            <a:r>
              <a:rPr lang="da-DK" dirty="0"/>
              <a:t>For tydligt at kommunikere baner er vi nødt til at kontrollere hvordan banen </a:t>
            </a:r>
            <a:r>
              <a:rPr lang="da-DK" dirty="0" err="1"/>
              <a:t>forståes</a:t>
            </a:r>
            <a:endParaRPr lang="da-DK" dirty="0"/>
          </a:p>
          <a:p>
            <a:r>
              <a:rPr lang="da-DK" dirty="0"/>
              <a:t>Hvordan lærer vi så spillere at spille rigtigt </a:t>
            </a:r>
          </a:p>
          <a:p>
            <a:r>
              <a:rPr lang="da-DK" dirty="0" err="1"/>
              <a:t>Operant</a:t>
            </a:r>
            <a:r>
              <a:rPr lang="da-DK" dirty="0"/>
              <a:t> </a:t>
            </a:r>
            <a:r>
              <a:rPr lang="da-DK" dirty="0" err="1"/>
              <a:t>Conditioning</a:t>
            </a:r>
            <a:r>
              <a:rPr lang="da-DK" dirty="0"/>
              <a:t> </a:t>
            </a:r>
          </a:p>
          <a:p>
            <a:pPr lvl="1"/>
            <a:r>
              <a:rPr lang="da-DK" dirty="0"/>
              <a:t>B. F. Skinner</a:t>
            </a:r>
          </a:p>
          <a:p>
            <a:pPr lvl="1"/>
            <a:r>
              <a:rPr lang="da-DK" dirty="0"/>
              <a:t>Handler om at lærer at udfører handlinger gennem belønning og aflærer andre </a:t>
            </a:r>
            <a:r>
              <a:rPr lang="da-DK" dirty="0" err="1"/>
              <a:t>handligner</a:t>
            </a:r>
            <a:r>
              <a:rPr lang="da-DK" dirty="0"/>
              <a:t> via straf</a:t>
            </a:r>
          </a:p>
          <a:p>
            <a:pPr lvl="1"/>
            <a:r>
              <a:rPr lang="da-DK" dirty="0"/>
              <a:t>Vi bliver så ved med at udfører handlingen i håb om belønning eller for at slippe for en straf </a:t>
            </a:r>
          </a:p>
        </p:txBody>
      </p:sp>
    </p:spTree>
    <p:extLst>
      <p:ext uri="{BB962C8B-B14F-4D97-AF65-F5344CB8AC3E}">
        <p14:creationId xmlns:p14="http://schemas.microsoft.com/office/powerpoint/2010/main" val="41941654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32262"/>
            <a:ext cx="5181600" cy="5744701"/>
          </a:xfrm>
        </p:spPr>
        <p:txBody>
          <a:bodyPr>
            <a:normAutofit fontScale="92500" lnSpcReduction="20000"/>
          </a:bodyPr>
          <a:lstStyle/>
          <a:p>
            <a:r>
              <a:rPr lang="da-DK" dirty="0" err="1"/>
              <a:t>Montessori</a:t>
            </a:r>
            <a:r>
              <a:rPr lang="da-DK" dirty="0"/>
              <a:t> metoden</a:t>
            </a:r>
          </a:p>
          <a:p>
            <a:pPr lvl="1"/>
            <a:r>
              <a:rPr lang="da-DK" dirty="0"/>
              <a:t>Viser spilleren de værktøjer denne har til rådighed fra starten af </a:t>
            </a:r>
          </a:p>
          <a:p>
            <a:pPr lvl="1"/>
            <a:r>
              <a:rPr lang="da-DK" dirty="0"/>
              <a:t>Derefter lader det spilleren selv kombinere de værktøjer til at løse opgaver med stigende kompleksitet</a:t>
            </a:r>
          </a:p>
          <a:p>
            <a:r>
              <a:rPr lang="da-DK" dirty="0"/>
              <a:t>Konstruktivisme </a:t>
            </a:r>
          </a:p>
          <a:p>
            <a:pPr lvl="1"/>
            <a:r>
              <a:rPr lang="da-DK" dirty="0"/>
              <a:t>Er en kombination af de to tidligere metoder </a:t>
            </a:r>
          </a:p>
          <a:p>
            <a:pPr lvl="1"/>
            <a:r>
              <a:rPr lang="da-DK" dirty="0"/>
              <a:t>Handler om at opsætte en række udfordringer overfor spilleren som denne kan eksperimentere med. </a:t>
            </a:r>
          </a:p>
          <a:p>
            <a:pPr lvl="1"/>
            <a:r>
              <a:rPr lang="da-DK" dirty="0"/>
              <a:t>Spilleren har nu friheden til at finde deres egen løsning på problemet</a:t>
            </a:r>
          </a:p>
          <a:p>
            <a:pPr lvl="1"/>
            <a:r>
              <a:rPr lang="da-DK" dirty="0"/>
              <a:t>Spilleren belønnes for at løse et sæt problemer </a:t>
            </a:r>
          </a:p>
          <a:p>
            <a:pPr lvl="1"/>
            <a:r>
              <a:rPr lang="da-DK" dirty="0"/>
              <a:t>Spilleren straffes let for at fejle men aldrig mere end at det er let overskueligt at prøve igen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729412" y="2772569"/>
            <a:ext cx="4067175" cy="245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6904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31CB00-2FCF-447E-856A-7406A1327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Hukommelse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89EA611F-5165-464C-BBF2-7B75453A09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Vores hukommelse kommer i forskellige størrelser</a:t>
            </a:r>
          </a:p>
          <a:p>
            <a:r>
              <a:rPr lang="da-DK" dirty="0"/>
              <a:t>Korttidshukommelse</a:t>
            </a:r>
          </a:p>
          <a:p>
            <a:r>
              <a:rPr lang="da-DK" dirty="0"/>
              <a:t>Arbejdshukommelse </a:t>
            </a:r>
          </a:p>
          <a:p>
            <a:r>
              <a:rPr lang="da-DK" dirty="0"/>
              <a:t>Langtidshukommelse </a:t>
            </a:r>
          </a:p>
        </p:txBody>
      </p:sp>
    </p:spTree>
    <p:extLst>
      <p:ext uri="{BB962C8B-B14F-4D97-AF65-F5344CB8AC3E}">
        <p14:creationId xmlns:p14="http://schemas.microsoft.com/office/powerpoint/2010/main" val="36484045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B0564E-4F0B-4FCA-8CAD-A3F9AD804E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Opmærksomhed 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950D7225-71CD-4994-AB01-D9C9D1269C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Vores opmærksomhed er begrænset</a:t>
            </a:r>
          </a:p>
          <a:p>
            <a:r>
              <a:rPr lang="da-DK" dirty="0"/>
              <a:t>Den kan betragtes som en resurse </a:t>
            </a:r>
          </a:p>
          <a:p>
            <a:pPr lvl="1"/>
            <a:r>
              <a:rPr lang="da-DK" dirty="0"/>
              <a:t>Vi har kun så meget af den vi kan bruge </a:t>
            </a: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9815938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83B9CC-88F1-4F73-B048-0695EA142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Opgave </a:t>
            </a:r>
            <a:endParaRPr lang="en-DK" dirty="0"/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32F94F2C-4ACA-41E5-88ED-2D16933DA2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Vend tilbage til din bedste og værste </a:t>
            </a:r>
            <a:r>
              <a:rPr lang="da-DK" dirty="0" err="1"/>
              <a:t>tutorial</a:t>
            </a:r>
            <a:endParaRPr lang="da-DK" dirty="0"/>
          </a:p>
          <a:p>
            <a:r>
              <a:rPr lang="da-DK" dirty="0"/>
              <a:t>Hvordan kunne disse gøres bedre </a:t>
            </a:r>
            <a:endParaRPr lang="en-DK" dirty="0"/>
          </a:p>
        </p:txBody>
      </p:sp>
    </p:spTree>
    <p:extLst>
      <p:ext uri="{BB962C8B-B14F-4D97-AF65-F5344CB8AC3E}">
        <p14:creationId xmlns:p14="http://schemas.microsoft.com/office/powerpoint/2010/main" val="30049771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AC6AB86D-8709-42E5-BFF4-B80BB57FC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Valg</a:t>
            </a:r>
          </a:p>
        </p:txBody>
      </p:sp>
      <p:sp>
        <p:nvSpPr>
          <p:cNvPr id="6" name="Pladsholder til tekst 5">
            <a:extLst>
              <a:ext uri="{FF2B5EF4-FFF2-40B4-BE49-F238E27FC236}">
                <a16:creationId xmlns:a16="http://schemas.microsoft.com/office/drawing/2014/main" id="{17FF2DB8-85C8-4ECD-831F-68F6D4AB40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1580031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0B4CBE1F-A927-4990-B994-872553E205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Agency</a:t>
            </a:r>
          </a:p>
        </p:txBody>
      </p:sp>
      <p:sp>
        <p:nvSpPr>
          <p:cNvPr id="5" name="Pladsholder til indhold 4">
            <a:extLst>
              <a:ext uri="{FF2B5EF4-FFF2-40B4-BE49-F238E27FC236}">
                <a16:creationId xmlns:a16="http://schemas.microsoft.com/office/drawing/2014/main" id="{98BDF037-887F-46CF-9B6A-D66E13E5E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Agency er et af de stærkeste elementer i spil</a:t>
            </a:r>
          </a:p>
          <a:p>
            <a:r>
              <a:rPr lang="da-DK" dirty="0"/>
              <a:t>Der er vores evne til at udøve kontrol over verdenen</a:t>
            </a:r>
          </a:p>
          <a:p>
            <a:r>
              <a:rPr lang="da-DK" dirty="0"/>
              <a:t>Spillere har vidt forskellige ønsker til deres niveau af </a:t>
            </a:r>
            <a:r>
              <a:rPr lang="da-DK" dirty="0" err="1"/>
              <a:t>agency</a:t>
            </a:r>
            <a:endParaRPr lang="da-DK" dirty="0"/>
          </a:p>
          <a:p>
            <a:r>
              <a:rPr lang="da-DK" dirty="0"/>
              <a:t>Forskellige genre ligger op til forskellige niveauer af </a:t>
            </a:r>
            <a:r>
              <a:rPr lang="da-DK" dirty="0" err="1"/>
              <a:t>agency</a:t>
            </a:r>
            <a:endParaRPr lang="da-DK" dirty="0"/>
          </a:p>
          <a:p>
            <a:r>
              <a:rPr lang="da-DK" dirty="0"/>
              <a:t>Agency kan være en illusion men det er lige så godt som hvis det var rigtigt…. Første gang vi spiller spillet</a:t>
            </a:r>
          </a:p>
          <a:p>
            <a:r>
              <a:rPr lang="da-DK" dirty="0"/>
              <a:t>Agency kan være alt fra kosmetisk til </a:t>
            </a:r>
            <a:r>
              <a:rPr lang="da-DK" dirty="0" err="1"/>
              <a:t>win</a:t>
            </a:r>
            <a:r>
              <a:rPr lang="da-DK" dirty="0"/>
              <a:t>/</a:t>
            </a:r>
            <a:r>
              <a:rPr lang="da-DK" dirty="0" err="1"/>
              <a:t>lose</a:t>
            </a:r>
            <a:endParaRPr lang="da-DK" dirty="0"/>
          </a:p>
          <a:p>
            <a:r>
              <a:rPr lang="da-DK" dirty="0"/>
              <a:t>Agency fungere kun hvis vi kan overskue de valg vi træffer</a:t>
            </a: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764390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755189-2907-4742-B05A-0F5816151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Valg anatomi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53907873-0261-4C48-A795-C309A25E9F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Før</a:t>
            </a:r>
          </a:p>
          <a:p>
            <a:r>
              <a:rPr lang="da-DK" dirty="0"/>
              <a:t>Kommunikation</a:t>
            </a:r>
          </a:p>
          <a:p>
            <a:r>
              <a:rPr lang="da-DK" dirty="0"/>
              <a:t>Handling</a:t>
            </a:r>
          </a:p>
          <a:p>
            <a:r>
              <a:rPr lang="da-DK" dirty="0"/>
              <a:t>Konsekvens </a:t>
            </a:r>
          </a:p>
          <a:p>
            <a:r>
              <a:rPr lang="da-DK" dirty="0"/>
              <a:t>Feedback </a:t>
            </a:r>
          </a:p>
        </p:txBody>
      </p:sp>
    </p:spTree>
    <p:extLst>
      <p:ext uri="{BB962C8B-B14F-4D97-AF65-F5344CB8AC3E}">
        <p14:creationId xmlns:p14="http://schemas.microsoft.com/office/powerpoint/2010/main" val="18150399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92DB15-674B-42E6-B28A-72524BD916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Gode og dårlige valg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382CCFAA-6923-4E08-BA58-527D05AE1F2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a-DK" dirty="0"/>
              <a:t>Dårlige valg</a:t>
            </a:r>
          </a:p>
          <a:p>
            <a:pPr lvl="1"/>
            <a:r>
              <a:rPr lang="da-DK" dirty="0"/>
              <a:t>Blinde beslutninger</a:t>
            </a:r>
          </a:p>
          <a:p>
            <a:pPr lvl="1"/>
            <a:r>
              <a:rPr lang="da-DK" dirty="0"/>
              <a:t>Åbenlyse beslutninger</a:t>
            </a:r>
          </a:p>
          <a:p>
            <a:pPr lvl="1"/>
            <a:r>
              <a:rPr lang="da-DK" dirty="0"/>
              <a:t>Meningsløse beslutninger</a:t>
            </a:r>
          </a:p>
          <a:p>
            <a:pPr lvl="1"/>
            <a:r>
              <a:rPr lang="da-DK" dirty="0"/>
              <a:t>Misvisende beslutninger</a:t>
            </a:r>
          </a:p>
          <a:p>
            <a:pPr lvl="1"/>
            <a:r>
              <a:rPr lang="da-DK" dirty="0"/>
              <a:t>Micro beslutninger</a:t>
            </a:r>
          </a:p>
          <a:p>
            <a:pPr lvl="1"/>
            <a:r>
              <a:rPr lang="da-DK" dirty="0"/>
              <a:t>Låsende beslutninger</a:t>
            </a:r>
          </a:p>
          <a:p>
            <a:pPr lvl="1"/>
            <a:endParaRPr lang="da-DK" dirty="0"/>
          </a:p>
          <a:p>
            <a:endParaRPr lang="da-DK" dirty="0"/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7AEB6A8B-050B-4E44-8266-1BE5B5C9953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a-DK" dirty="0"/>
              <a:t>Gode valg</a:t>
            </a:r>
          </a:p>
          <a:p>
            <a:pPr lvl="1"/>
            <a:r>
              <a:rPr lang="da-DK" dirty="0"/>
              <a:t>Trade-</a:t>
            </a:r>
            <a:r>
              <a:rPr lang="da-DK" dirty="0" err="1"/>
              <a:t>off</a:t>
            </a:r>
            <a:endParaRPr lang="da-DK" dirty="0"/>
          </a:p>
          <a:p>
            <a:pPr lvl="1"/>
            <a:r>
              <a:rPr lang="da-DK" dirty="0"/>
              <a:t>Dramatiske valg</a:t>
            </a:r>
          </a:p>
          <a:p>
            <a:pPr lvl="1"/>
            <a:r>
              <a:rPr lang="da-DK" dirty="0"/>
              <a:t>Risk </a:t>
            </a:r>
            <a:r>
              <a:rPr lang="da-DK"/>
              <a:t>reward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01896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FA9482-A4D8-4FAF-B937-CD8FDAEC92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Motivation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810CA89C-13A7-454A-A51F-6ED43C3BA3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Hvad motivere os til at spille</a:t>
            </a:r>
          </a:p>
          <a:p>
            <a:pPr lvl="1"/>
            <a:r>
              <a:rPr lang="da-DK" dirty="0"/>
              <a:t>Intern motivation – Oplevelsen i sig selv er målet</a:t>
            </a:r>
          </a:p>
          <a:p>
            <a:pPr lvl="1"/>
            <a:r>
              <a:rPr lang="da-DK" dirty="0"/>
              <a:t>Ekstern motivation  - vi gennemfører en handling for at opnå eller undgå nået </a:t>
            </a:r>
          </a:p>
          <a:p>
            <a:r>
              <a:rPr lang="da-DK" dirty="0"/>
              <a:t>Begge dele eksistere i computerspil</a:t>
            </a:r>
          </a:p>
          <a:p>
            <a:pPr lvl="1"/>
            <a:r>
              <a:rPr lang="da-DK" dirty="0"/>
              <a:t>Intern – vi spiller fordi det er sjovt</a:t>
            </a:r>
          </a:p>
          <a:p>
            <a:pPr lvl="1"/>
            <a:r>
              <a:rPr lang="da-DK" dirty="0"/>
              <a:t>Ekstern – vi spiller for at opnå en belønning som kommer til at gøre det mere sjovt at spille</a:t>
            </a:r>
          </a:p>
          <a:p>
            <a:r>
              <a:rPr lang="da-DK" dirty="0"/>
              <a:t>Der kan ligge en udfordring i at vi mister noget af den interne fornøjelse når vi begynder at forvente en ekstern belønning</a:t>
            </a:r>
          </a:p>
        </p:txBody>
      </p:sp>
    </p:spTree>
    <p:extLst>
      <p:ext uri="{BB962C8B-B14F-4D97-AF65-F5344CB8AC3E}">
        <p14:creationId xmlns:p14="http://schemas.microsoft.com/office/powerpoint/2010/main" val="2624879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C3830F-4605-4F54-9423-DF141014E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Spiller typer</a:t>
            </a:r>
            <a:endParaRPr lang="en-DK" dirty="0"/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84DC4E25-9E48-4381-AB98-B36E4C67DA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Vi leder alle sammen efter noget når vi spiller </a:t>
            </a:r>
          </a:p>
          <a:p>
            <a:r>
              <a:rPr lang="da-DK" dirty="0"/>
              <a:t>Der har været en del forsøg på at klassificere os som en type af spiller </a:t>
            </a:r>
          </a:p>
          <a:p>
            <a:r>
              <a:rPr lang="da-DK" dirty="0" err="1"/>
              <a:t>Bartles</a:t>
            </a:r>
            <a:r>
              <a:rPr lang="da-DK" dirty="0"/>
              <a:t> er den mest kendte men også forældet</a:t>
            </a:r>
          </a:p>
          <a:p>
            <a:r>
              <a:rPr lang="da-DK" dirty="0"/>
              <a:t>Vi starter et lidt andet sted</a:t>
            </a:r>
          </a:p>
          <a:p>
            <a:pPr lvl="1"/>
            <a:r>
              <a:rPr lang="da-DK" dirty="0" err="1"/>
              <a:t>Casual</a:t>
            </a:r>
            <a:r>
              <a:rPr lang="da-DK" dirty="0"/>
              <a:t> </a:t>
            </a:r>
          </a:p>
          <a:p>
            <a:pPr lvl="1"/>
            <a:r>
              <a:rPr lang="da-DK" dirty="0" err="1"/>
              <a:t>Mid</a:t>
            </a:r>
            <a:r>
              <a:rPr lang="da-DK" dirty="0"/>
              <a:t>-/ core</a:t>
            </a:r>
          </a:p>
          <a:p>
            <a:pPr lvl="1"/>
            <a:r>
              <a:rPr lang="da-DK" dirty="0"/>
              <a:t>Hardcore</a:t>
            </a:r>
          </a:p>
          <a:p>
            <a:pPr lvl="1"/>
            <a:r>
              <a:rPr lang="da-DK" dirty="0"/>
              <a:t>Post-hardcore</a:t>
            </a:r>
          </a:p>
          <a:p>
            <a:endParaRPr lang="en-DK" dirty="0"/>
          </a:p>
        </p:txBody>
      </p:sp>
    </p:spTree>
    <p:extLst>
      <p:ext uri="{BB962C8B-B14F-4D97-AF65-F5344CB8AC3E}">
        <p14:creationId xmlns:p14="http://schemas.microsoft.com/office/powerpoint/2010/main" val="2772330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6FFCED-9C38-4F1A-B515-A32F0C0101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Gamer motivation</a:t>
            </a:r>
            <a:endParaRPr lang="en-DK" dirty="0"/>
          </a:p>
        </p:txBody>
      </p:sp>
      <p:pic>
        <p:nvPicPr>
          <p:cNvPr id="4" name="Pladsholder til indhold 3">
            <a:extLst>
              <a:ext uri="{FF2B5EF4-FFF2-40B4-BE49-F238E27FC236}">
                <a16:creationId xmlns:a16="http://schemas.microsoft.com/office/drawing/2014/main" id="{F15FFA0A-B583-48CF-93F5-F1E574A8A9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00477" y="1690688"/>
            <a:ext cx="9591045" cy="4177543"/>
          </a:xfrm>
          <a:prstGeom prst="rect">
            <a:avLst/>
          </a:prstGeom>
        </p:spPr>
      </p:pic>
      <p:sp>
        <p:nvSpPr>
          <p:cNvPr id="5" name="Tekstfelt 4">
            <a:extLst>
              <a:ext uri="{FF2B5EF4-FFF2-40B4-BE49-F238E27FC236}">
                <a16:creationId xmlns:a16="http://schemas.microsoft.com/office/drawing/2014/main" id="{04642FFA-855F-4059-BF5A-6D76EC36657F}"/>
              </a:ext>
            </a:extLst>
          </p:cNvPr>
          <p:cNvSpPr txBox="1"/>
          <p:nvPr/>
        </p:nvSpPr>
        <p:spPr>
          <a:xfrm>
            <a:off x="2333297" y="5868231"/>
            <a:ext cx="76305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hlinkClick r:id="rId3"/>
              </a:rPr>
              <a:t>https://quanticfoundry.com/</a:t>
            </a:r>
            <a:r>
              <a:rPr lang="da-DK" dirty="0"/>
              <a:t>  (per 28/1/2018)</a:t>
            </a:r>
            <a:endParaRPr lang="en-DK" dirty="0"/>
          </a:p>
        </p:txBody>
      </p:sp>
    </p:spTree>
    <p:extLst>
      <p:ext uri="{BB962C8B-B14F-4D97-AF65-F5344CB8AC3E}">
        <p14:creationId xmlns:p14="http://schemas.microsoft.com/office/powerpoint/2010/main" val="31573795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B652D2-9B13-430F-8AB2-CDE60DFE7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BrainHex</a:t>
            </a:r>
            <a:r>
              <a:rPr lang="da-DK" dirty="0"/>
              <a:t> </a:t>
            </a:r>
            <a:r>
              <a:rPr lang="da-DK" dirty="0">
                <a:hlinkClick r:id="rId2"/>
              </a:rPr>
              <a:t>http://blog.brainhex.com/</a:t>
            </a:r>
            <a:r>
              <a:rPr lang="da-DK" dirty="0"/>
              <a:t> </a:t>
            </a:r>
            <a:endParaRPr lang="en-DK" dirty="0"/>
          </a:p>
        </p:txBody>
      </p:sp>
      <p:pic>
        <p:nvPicPr>
          <p:cNvPr id="4" name="Pladsholder til indhold 3">
            <a:extLst>
              <a:ext uri="{FF2B5EF4-FFF2-40B4-BE49-F238E27FC236}">
                <a16:creationId xmlns:a16="http://schemas.microsoft.com/office/drawing/2014/main" id="{7BBBE594-DBB0-4A3F-947B-294C6C808F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28825" y="1924844"/>
            <a:ext cx="8134350" cy="415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6936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B652D2-9B13-430F-8AB2-CDE60DFE7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BrainHex</a:t>
            </a:r>
            <a:r>
              <a:rPr lang="da-DK" dirty="0"/>
              <a:t> </a:t>
            </a:r>
            <a:r>
              <a:rPr lang="da-DK" dirty="0">
                <a:hlinkClick r:id="rId2"/>
              </a:rPr>
              <a:t>http://blog.brainhex.com/</a:t>
            </a:r>
            <a:r>
              <a:rPr lang="da-DK" dirty="0"/>
              <a:t> </a:t>
            </a:r>
            <a:endParaRPr lang="en-DK" dirty="0"/>
          </a:p>
        </p:txBody>
      </p:sp>
      <p:pic>
        <p:nvPicPr>
          <p:cNvPr id="7" name="Pladsholder til indhold 6">
            <a:extLst>
              <a:ext uri="{FF2B5EF4-FFF2-40B4-BE49-F238E27FC236}">
                <a16:creationId xmlns:a16="http://schemas.microsoft.com/office/drawing/2014/main" id="{34C2303D-0DCA-438F-8B61-0EC809C5F3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33587" y="2010569"/>
            <a:ext cx="8124825" cy="398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9637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B652D2-9B13-430F-8AB2-CDE60DFE7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BrainHex</a:t>
            </a:r>
            <a:r>
              <a:rPr lang="da-DK" dirty="0"/>
              <a:t> </a:t>
            </a:r>
            <a:r>
              <a:rPr lang="da-DK" dirty="0">
                <a:hlinkClick r:id="rId2"/>
              </a:rPr>
              <a:t>http://blog.brainhex.com/</a:t>
            </a:r>
            <a:r>
              <a:rPr lang="da-DK" dirty="0"/>
              <a:t> </a:t>
            </a:r>
            <a:endParaRPr lang="en-DK" dirty="0"/>
          </a:p>
        </p:txBody>
      </p:sp>
      <p:pic>
        <p:nvPicPr>
          <p:cNvPr id="6" name="Pladsholder til indhold 5">
            <a:extLst>
              <a:ext uri="{FF2B5EF4-FFF2-40B4-BE49-F238E27FC236}">
                <a16:creationId xmlns:a16="http://schemas.microsoft.com/office/drawing/2014/main" id="{4D2CDCA8-B27A-4E04-A86C-2C58D790C7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38350" y="2024856"/>
            <a:ext cx="8115300" cy="395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959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B652D2-9B13-430F-8AB2-CDE60DFE7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BrainHex</a:t>
            </a:r>
            <a:r>
              <a:rPr lang="da-DK" dirty="0"/>
              <a:t> </a:t>
            </a:r>
            <a:r>
              <a:rPr lang="da-DK" dirty="0">
                <a:hlinkClick r:id="rId2"/>
              </a:rPr>
              <a:t>http://blog.brainhex.com/</a:t>
            </a:r>
            <a:r>
              <a:rPr lang="da-DK" dirty="0"/>
              <a:t> </a:t>
            </a:r>
            <a:endParaRPr lang="en-DK" dirty="0"/>
          </a:p>
        </p:txBody>
      </p:sp>
      <p:pic>
        <p:nvPicPr>
          <p:cNvPr id="6" name="Pladsholder til indhold 5">
            <a:extLst>
              <a:ext uri="{FF2B5EF4-FFF2-40B4-BE49-F238E27FC236}">
                <a16:creationId xmlns:a16="http://schemas.microsoft.com/office/drawing/2014/main" id="{87EAB54A-A45F-4FB3-A8D2-5234E3CBC4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33587" y="1981994"/>
            <a:ext cx="8124825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449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802</Words>
  <Application>Microsoft Office PowerPoint</Application>
  <PresentationFormat>Widescreen</PresentationFormat>
  <Paragraphs>143</Paragraphs>
  <Slides>29</Slides>
  <Notes>1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29</vt:i4>
      </vt:variant>
    </vt:vector>
  </HeadingPairs>
  <TitlesOfParts>
    <vt:vector size="34" baseType="lpstr">
      <vt:lpstr>Arial</vt:lpstr>
      <vt:lpstr>Calibri</vt:lpstr>
      <vt:lpstr>Calibri Light</vt:lpstr>
      <vt:lpstr>StarSymbol</vt:lpstr>
      <vt:lpstr>Office-tema</vt:lpstr>
      <vt:lpstr>Computerspilsteori</vt:lpstr>
      <vt:lpstr>Motivation</vt:lpstr>
      <vt:lpstr>Motivation</vt:lpstr>
      <vt:lpstr>Spiller typer</vt:lpstr>
      <vt:lpstr>Gamer motivation</vt:lpstr>
      <vt:lpstr>BrainHex http://blog.brainhex.com/ </vt:lpstr>
      <vt:lpstr>BrainHex http://blog.brainhex.com/ </vt:lpstr>
      <vt:lpstr>BrainHex http://blog.brainhex.com/ </vt:lpstr>
      <vt:lpstr>BrainHex http://blog.brainhex.com/ </vt:lpstr>
      <vt:lpstr>BrainHex http://blog.brainhex.com/ </vt:lpstr>
      <vt:lpstr>BrainHex http://blog.brainhex.com/ </vt:lpstr>
      <vt:lpstr>BrainHex http://blog.brainhex.com/ </vt:lpstr>
      <vt:lpstr>BrainHex</vt:lpstr>
      <vt:lpstr>Læring</vt:lpstr>
      <vt:lpstr>Lille opgave</vt:lpstr>
      <vt:lpstr>Learning curve</vt:lpstr>
      <vt:lpstr>Evner</vt:lpstr>
      <vt:lpstr>Udfordringer </vt:lpstr>
      <vt:lpstr>udfordringer</vt:lpstr>
      <vt:lpstr>udfordringer</vt:lpstr>
      <vt:lpstr>At spille spillet rigtigt </vt:lpstr>
      <vt:lpstr>PowerPoint-præsentation</vt:lpstr>
      <vt:lpstr>Hukommelse</vt:lpstr>
      <vt:lpstr>Opmærksomhed </vt:lpstr>
      <vt:lpstr>Opgave </vt:lpstr>
      <vt:lpstr>Valg</vt:lpstr>
      <vt:lpstr>Agency</vt:lpstr>
      <vt:lpstr>Valg anatomi</vt:lpstr>
      <vt:lpstr>Gode og dårlige valg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Computerspilsteori</dc:title>
  <dc:creator>Allan Schnoor</dc:creator>
  <cp:lastModifiedBy>Allan Schnoor</cp:lastModifiedBy>
  <cp:revision>11</cp:revision>
  <dcterms:created xsi:type="dcterms:W3CDTF">2020-11-02T18:43:55Z</dcterms:created>
  <dcterms:modified xsi:type="dcterms:W3CDTF">2020-11-03T08:49:33Z</dcterms:modified>
</cp:coreProperties>
</file>